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84" r:id="rId2"/>
    <p:sldId id="1320" r:id="rId3"/>
    <p:sldId id="1311" r:id="rId4"/>
    <p:sldId id="1314" r:id="rId5"/>
    <p:sldId id="1312" r:id="rId6"/>
    <p:sldId id="1313" r:id="rId7"/>
    <p:sldId id="1305" r:id="rId8"/>
    <p:sldId id="1309" r:id="rId9"/>
    <p:sldId id="1306" r:id="rId10"/>
    <p:sldId id="1310" r:id="rId11"/>
    <p:sldId id="1307" r:id="rId12"/>
    <p:sldId id="1308" r:id="rId13"/>
    <p:sldId id="1316" r:id="rId14"/>
    <p:sldId id="416" r:id="rId15"/>
    <p:sldId id="418" r:id="rId16"/>
    <p:sldId id="420" r:id="rId17"/>
    <p:sldId id="417" r:id="rId18"/>
    <p:sldId id="1321" r:id="rId19"/>
    <p:sldId id="290" r:id="rId20"/>
    <p:sldId id="1322" r:id="rId21"/>
    <p:sldId id="1319" r:id="rId22"/>
    <p:sldId id="1315" r:id="rId23"/>
    <p:sldId id="1317" r:id="rId24"/>
    <p:sldId id="1323" r:id="rId25"/>
    <p:sldId id="1324" r:id="rId26"/>
    <p:sldId id="1296" r:id="rId27"/>
  </p:sldIdLst>
  <p:sldSz cx="9144000" cy="6858000" type="screen4x3"/>
  <p:notesSz cx="7315200" cy="96012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01F"/>
    <a:srgbClr val="009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000" autoAdjust="0"/>
  </p:normalViewPr>
  <p:slideViewPr>
    <p:cSldViewPr snapToGrid="0" snapToObjects="1">
      <p:cViewPr varScale="1">
        <p:scale>
          <a:sx n="75" d="100"/>
          <a:sy n="75" d="100"/>
        </p:scale>
        <p:origin x="1694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B862179-6B09-4FA1-B85C-5C74A0EE0713}" type="datetimeFigureOut">
              <a:rPr lang="es-ES" smtClean="0"/>
              <a:t>08/03/2023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B677662-CE5C-489E-A077-321BB735D98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1400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7">
            <a:extLst>
              <a:ext uri="{FF2B5EF4-FFF2-40B4-BE49-F238E27FC236}">
                <a16:creationId xmlns:a16="http://schemas.microsoft.com/office/drawing/2014/main" id="{0BDF8607-A1CF-4219-BD28-C48AD96D0F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14916"/>
            <a:ext cx="9144000" cy="137356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3500"/>
              </a:lnSpc>
              <a:spcBef>
                <a:spcPts val="0"/>
              </a:spcBef>
              <a:buNone/>
              <a:defRPr sz="4000" baseline="0">
                <a:solidFill>
                  <a:srgbClr val="009F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Text </a:t>
            </a:r>
            <a:r>
              <a:rPr lang="es-ES" dirty="0" err="1"/>
              <a:t>here</a:t>
            </a:r>
            <a:endParaRPr lang="es-ES" dirty="0"/>
          </a:p>
        </p:txBody>
      </p:sp>
      <p:pic>
        <p:nvPicPr>
          <p:cNvPr id="9" name="Imagen 8" descr="Ceva_logo_hal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441" y="5885701"/>
            <a:ext cx="870548" cy="914074"/>
          </a:xfrm>
          <a:prstGeom prst="rect">
            <a:avLst/>
          </a:prstGeom>
        </p:spPr>
      </p:pic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0BDF8607-A1CF-4219-BD28-C48AD96D0F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024392"/>
            <a:ext cx="9144000" cy="137356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31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Text </a:t>
            </a:r>
            <a:r>
              <a:rPr lang="es-ES" dirty="0" err="1"/>
              <a:t>here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07524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0BDF8607-A1CF-4219-BD28-C48AD96D0F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963912"/>
            <a:ext cx="9144000" cy="137356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3800"/>
              </a:lnSpc>
              <a:spcBef>
                <a:spcPts val="0"/>
              </a:spcBef>
              <a:buNone/>
              <a:defRPr sz="4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Text </a:t>
            </a:r>
            <a:r>
              <a:rPr lang="es-ES" dirty="0" err="1"/>
              <a:t>here</a:t>
            </a:r>
            <a:endParaRPr lang="es-ES" dirty="0"/>
          </a:p>
        </p:txBody>
      </p:sp>
      <p:pic>
        <p:nvPicPr>
          <p:cNvPr id="4" name="Imagen 3" descr="Ceva_logo_hal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441" y="5885701"/>
            <a:ext cx="870548" cy="91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25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bi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0BDF8607-A1CF-4219-BD28-C48AD96D0F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963912"/>
            <a:ext cx="9144000" cy="137356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3800"/>
              </a:lnSpc>
              <a:spcBef>
                <a:spcPts val="0"/>
              </a:spcBef>
              <a:buNone/>
              <a:defRPr sz="4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Text </a:t>
            </a:r>
            <a:r>
              <a:rPr lang="es-ES" dirty="0" err="1"/>
              <a:t>here</a:t>
            </a:r>
            <a:endParaRPr lang="es-ES" dirty="0"/>
          </a:p>
        </p:txBody>
      </p:sp>
      <p:pic>
        <p:nvPicPr>
          <p:cNvPr id="4" name="Imagen 3" descr="Ceva_logo_hal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441" y="5885701"/>
            <a:ext cx="870548" cy="91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5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4">
            <a:extLst>
              <a:ext uri="{FF2B5EF4-FFF2-40B4-BE49-F238E27FC236}">
                <a16:creationId xmlns:a16="http://schemas.microsoft.com/office/drawing/2014/main" id="{22C8FECB-D74A-4A7F-8379-1144B5FC5A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8670" y="1926720"/>
            <a:ext cx="7516504" cy="47194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00"/>
              </a:lnSpc>
              <a:spcBef>
                <a:spcPts val="1200"/>
              </a:spcBef>
              <a:buSzPct val="120000"/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Text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0BDF8607-A1CF-4219-BD28-C48AD96D0F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6975" y="298178"/>
            <a:ext cx="8674709" cy="93734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100"/>
              </a:lnSpc>
              <a:buNone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Text </a:t>
            </a:r>
            <a:r>
              <a:rPr lang="es-ES" dirty="0" err="1"/>
              <a:t>here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742FD5F-214A-4FE7-B2AE-7A8F1271E0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683" y="6201015"/>
            <a:ext cx="458942" cy="44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11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whit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4">
            <a:extLst>
              <a:ext uri="{FF2B5EF4-FFF2-40B4-BE49-F238E27FC236}">
                <a16:creationId xmlns:a16="http://schemas.microsoft.com/office/drawing/2014/main" id="{22C8FECB-D74A-4A7F-8379-1144B5FC5A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8670" y="1926720"/>
            <a:ext cx="7516504" cy="47194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00"/>
              </a:lnSpc>
              <a:spcBef>
                <a:spcPts val="1200"/>
              </a:spcBef>
              <a:buSzPct val="120000"/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Text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0BDF8607-A1CF-4219-BD28-C48AD96D0F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6975" y="298178"/>
            <a:ext cx="8674709" cy="93734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100"/>
              </a:lnSpc>
              <a:buNone/>
              <a:defRPr sz="3200" baseline="0">
                <a:solidFill>
                  <a:srgbClr val="009F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Text </a:t>
            </a:r>
            <a:r>
              <a:rPr lang="es-ES" dirty="0" err="1"/>
              <a:t>here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742FD5F-214A-4FE7-B2AE-7A8F1271E0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683" y="6201015"/>
            <a:ext cx="458942" cy="44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14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 point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0BDF8607-A1CF-4219-BD28-C48AD96D0F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6975" y="298178"/>
            <a:ext cx="8674709" cy="93734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100"/>
              </a:lnSpc>
              <a:buNone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Text </a:t>
            </a:r>
            <a:r>
              <a:rPr lang="es-ES" dirty="0" err="1"/>
              <a:t>here</a:t>
            </a:r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742FD5F-214A-4FE7-B2AE-7A8F1271E0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683" y="6201015"/>
            <a:ext cx="458942" cy="445173"/>
          </a:xfrm>
          <a:prstGeom prst="rect">
            <a:avLst/>
          </a:prstGeom>
        </p:spPr>
      </p:pic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22C8FECB-D74A-4A7F-8379-1144B5FC5A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8670" y="1926720"/>
            <a:ext cx="7516504" cy="4719468"/>
          </a:xfrm>
          <a:prstGeom prst="rect">
            <a:avLst/>
          </a:prstGeom>
        </p:spPr>
        <p:txBody>
          <a:bodyPr/>
          <a:lstStyle>
            <a:lvl1pPr marL="432000" indent="-432000">
              <a:lnSpc>
                <a:spcPts val="2300"/>
              </a:lnSpc>
              <a:spcBef>
                <a:spcPts val="600"/>
              </a:spcBef>
              <a:buSzPct val="120000"/>
              <a:buFontTx/>
              <a:buBlip>
                <a:blip r:embed="rId4"/>
              </a:buBlip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Bullet</a:t>
            </a:r>
            <a:r>
              <a:rPr lang="es-ES" dirty="0"/>
              <a:t> </a:t>
            </a:r>
            <a:r>
              <a:rPr lang="es-ES" dirty="0" err="1"/>
              <a:t>points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55353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 points_whit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0BDF8607-A1CF-4219-BD28-C48AD96D0F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6975" y="298178"/>
            <a:ext cx="8674709" cy="93734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100"/>
              </a:lnSpc>
              <a:buNone/>
              <a:defRPr sz="3200" baseline="0">
                <a:solidFill>
                  <a:srgbClr val="009F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Text </a:t>
            </a:r>
            <a:r>
              <a:rPr lang="es-ES" dirty="0" err="1"/>
              <a:t>here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42FD5F-214A-4FE7-B2AE-7A8F1271E0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683" y="6201015"/>
            <a:ext cx="458942" cy="445173"/>
          </a:xfrm>
          <a:prstGeom prst="rect">
            <a:avLst/>
          </a:prstGeo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2C8FECB-D74A-4A7F-8379-1144B5FC5A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8670" y="1926720"/>
            <a:ext cx="7516504" cy="4719468"/>
          </a:xfrm>
          <a:prstGeom prst="rect">
            <a:avLst/>
          </a:prstGeom>
        </p:spPr>
        <p:txBody>
          <a:bodyPr/>
          <a:lstStyle>
            <a:lvl1pPr marL="432000" indent="-432000">
              <a:lnSpc>
                <a:spcPts val="2300"/>
              </a:lnSpc>
              <a:spcBef>
                <a:spcPts val="600"/>
              </a:spcBef>
              <a:buSzPct val="120000"/>
              <a:buFontTx/>
              <a:buBlip>
                <a:blip r:embed="rId4"/>
              </a:buBlip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Bullet</a:t>
            </a:r>
            <a:r>
              <a:rPr lang="es-ES" dirty="0"/>
              <a:t> </a:t>
            </a:r>
            <a:r>
              <a:rPr lang="es-ES" dirty="0" err="1"/>
              <a:t>points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34856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eva_logo_hal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441" y="5885701"/>
            <a:ext cx="870548" cy="91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1"/>
          <p:cNvSpPr>
            <a:spLocks noGrp="1"/>
          </p:cNvSpPr>
          <p:nvPr>
            <p:ph type="title"/>
          </p:nvPr>
        </p:nvSpPr>
        <p:spPr>
          <a:xfrm>
            <a:off x="367397" y="274638"/>
            <a:ext cx="8229600" cy="7259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b-NO" noProof="0" dirty="0" err="1"/>
              <a:t>Cliquez</a:t>
            </a:r>
            <a:r>
              <a:rPr lang="nb-NO" noProof="0" dirty="0"/>
              <a:t> et </a:t>
            </a:r>
            <a:r>
              <a:rPr lang="nb-NO" noProof="0" dirty="0" err="1"/>
              <a:t>modifiez</a:t>
            </a:r>
            <a:r>
              <a:rPr lang="nb-NO" noProof="0" dirty="0"/>
              <a:t> le </a:t>
            </a:r>
            <a:r>
              <a:rPr lang="nb-NO" noProof="0" dirty="0" err="1"/>
              <a:t>titre</a:t>
            </a:r>
            <a:endParaRPr lang="nb-NO" noProof="0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0" y="962081"/>
            <a:ext cx="4964894" cy="0"/>
          </a:xfrm>
          <a:prstGeom prst="line">
            <a:avLst/>
          </a:prstGeom>
          <a:ln w="3175" cmpd="sng">
            <a:solidFill>
              <a:srgbClr val="BD00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contenu 4"/>
          <p:cNvSpPr>
            <a:spLocks noGrp="1"/>
          </p:cNvSpPr>
          <p:nvPr>
            <p:ph sz="quarter" idx="10"/>
          </p:nvPr>
        </p:nvSpPr>
        <p:spPr>
          <a:xfrm>
            <a:off x="366713" y="1308666"/>
            <a:ext cx="8229600" cy="4694237"/>
          </a:xfrm>
          <a:prstGeom prst="rect">
            <a:avLst/>
          </a:prstGeom>
        </p:spPr>
        <p:txBody>
          <a:bodyPr/>
          <a:lstStyle>
            <a:lvl3pPr marL="987425" indent="-230188">
              <a:defRPr/>
            </a:lvl3pPr>
            <a:lvl6pPr marL="1252538" indent="-228600">
              <a:spcBef>
                <a:spcPts val="600"/>
              </a:spcBef>
              <a:defRPr/>
            </a:lvl6pPr>
            <a:lvl7pPr marL="1443038" indent="-228600">
              <a:spcBef>
                <a:spcPts val="600"/>
              </a:spcBef>
              <a:defRPr/>
            </a:lvl7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5"/>
            <a:r>
              <a:rPr lang="fr-FR" noProof="0" dirty="0"/>
              <a:t>Quatrième niveau</a:t>
            </a:r>
          </a:p>
          <a:p>
            <a:pPr lvl="6"/>
            <a:r>
              <a:rPr lang="fr-FR" noProof="0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26339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00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3652" r:id="rId4"/>
    <p:sldLayoutId id="2147483655" r:id="rId5"/>
    <p:sldLayoutId id="2147483650" r:id="rId6"/>
    <p:sldLayoutId id="2147483656" r:id="rId7"/>
    <p:sldLayoutId id="2147483653" r:id="rId8"/>
    <p:sldLayoutId id="2147483657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google.cz/url?sa=i&amp;rct=j&amp;q=&amp;esrc=s&amp;source=images&amp;cd=&amp;cad=rja&amp;uact=8&amp;ved=0CAcQjRw&amp;url=http://whativegan.wordpress.com/2014/01/30/obsessed-with-esther-the-wonder-pig/&amp;ei=oQpjVPKDGMP5PNOogdgG&amp;bvm=bv.79189006,d.d2s&amp;psig=AFQjCNEdk5A4V1p4Vm49XcgPHlUDpFipDA&amp;ust=1415863186690884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247B1B3-11FE-40B1-B312-963B3E597C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022555"/>
            <a:ext cx="9144000" cy="1373564"/>
          </a:xfrm>
        </p:spPr>
        <p:txBody>
          <a:bodyPr/>
          <a:lstStyle/>
          <a:p>
            <a:r>
              <a:rPr lang="cs-CZ" sz="4400" b="1" dirty="0"/>
              <a:t>Kritické body pro zabezpečení </a:t>
            </a:r>
          </a:p>
          <a:p>
            <a:endParaRPr lang="cs-CZ" sz="4400" b="1" dirty="0"/>
          </a:p>
          <a:p>
            <a:r>
              <a:rPr lang="cs-CZ" sz="4400" b="1" dirty="0"/>
              <a:t>plně účinné vakcinace</a:t>
            </a:r>
            <a:endParaRPr lang="es-ES" sz="4400" b="1" dirty="0"/>
          </a:p>
          <a:p>
            <a:endParaRPr lang="es-ES" sz="4400" b="1" dirty="0"/>
          </a:p>
          <a:p>
            <a:endParaRPr lang="es-ES" sz="4400" b="1" dirty="0"/>
          </a:p>
          <a:p>
            <a:r>
              <a:rPr lang="sk-SK" sz="4400" b="1" dirty="0"/>
              <a:t>Tomáš Jirásek</a:t>
            </a:r>
            <a:endParaRPr lang="es-ES" sz="44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D3D10AF-257F-E09A-4300-6A955C593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381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36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523A45-70D2-C8F9-8FAA-9402A5090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CC0B80-40C6-3139-6F40-D28225AA50A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1956728-E80B-07EF-1688-D9662D66BF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76" t="13809" r="25055" b="13321"/>
          <a:stretch/>
        </p:blipFill>
        <p:spPr>
          <a:xfrm>
            <a:off x="367398" y="96718"/>
            <a:ext cx="8229599" cy="664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26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23794F-35C8-DF6B-9281-C16B0E32A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2C23DF-C1CB-CFDE-BD2A-CDAD007CBB2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011FBB3-DFF2-F14E-DDAB-12347673C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44" t="32955" r="24286" b="11562"/>
          <a:stretch/>
        </p:blipFill>
        <p:spPr>
          <a:xfrm>
            <a:off x="35770" y="1308666"/>
            <a:ext cx="8891485" cy="546576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AFCF926-2A76-C57F-48BA-1772B7E7853A}"/>
              </a:ext>
            </a:extLst>
          </p:cNvPr>
          <p:cNvSpPr txBox="1"/>
          <p:nvPr/>
        </p:nvSpPr>
        <p:spPr>
          <a:xfrm flipH="1">
            <a:off x="5379719" y="1747520"/>
            <a:ext cx="2971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Coglapix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236698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1C31BD-E757-FFB6-C2F0-FB179DD04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56B9950-424F-CBC0-B053-78EC8A20FC2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5076319" y="1971291"/>
            <a:ext cx="3520678" cy="469423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0DC5EC0-B340-123D-CC5A-9907AF34B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19" y="274638"/>
            <a:ext cx="3587261" cy="478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52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0E0EAE-8FA6-6B42-2564-6DCD6277E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Kontrola účinnosti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77527E-4E13-107B-52C6-D4E2D6C4458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/>
              <a:t>Ano: </a:t>
            </a:r>
          </a:p>
          <a:p>
            <a:r>
              <a:rPr lang="cs-CZ" dirty="0"/>
              <a:t>Zootechnická data</a:t>
            </a:r>
          </a:p>
          <a:p>
            <a:r>
              <a:rPr lang="cs-CZ" dirty="0"/>
              <a:t>Klinické projevy</a:t>
            </a:r>
          </a:p>
          <a:p>
            <a:r>
              <a:rPr lang="cs-CZ" dirty="0"/>
              <a:t>Jatky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1316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2"/>
                </a:solidFill>
              </a:rPr>
              <a:t>Kontrola účinnosti – ideální situace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>
          <a:xfrm>
            <a:off x="572088" y="2480600"/>
            <a:ext cx="8308588" cy="338381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Cílem této studie bylo posoudit vliv komerčně dostupné vakcíny proti ED na ADG, mortalitu a individuální antibiotickou léčbu ve stádě, ve kterém byly identifikovány netypické kmeny STEC bez </a:t>
            </a:r>
            <a:r>
              <a:rPr lang="cs-CZ" dirty="0" err="1"/>
              <a:t>adhesinu</a:t>
            </a:r>
            <a:r>
              <a:rPr lang="cs-CZ" dirty="0"/>
              <a:t> F18.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Vakcinovaná x nevakcinovaná</a:t>
            </a:r>
          </a:p>
          <a:p>
            <a:endParaRPr lang="cs-CZ" dirty="0"/>
          </a:p>
          <a:p>
            <a:r>
              <a:rPr lang="cs-CZ" dirty="0"/>
              <a:t>skupiny v paralelním, randomizované uspořádán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BD6CD6C-7935-BB94-5BA1-9D5CDCFDB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1767736"/>
            <a:ext cx="4185920" cy="38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9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2"/>
                </a:solidFill>
              </a:rPr>
              <a:t>Metodika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>
          <a:xfrm>
            <a:off x="572088" y="2480600"/>
            <a:ext cx="8308588" cy="338381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Od 3 d po 69 d </a:t>
            </a:r>
          </a:p>
          <a:p>
            <a:endParaRPr lang="cs-CZ" dirty="0"/>
          </a:p>
          <a:p>
            <a:r>
              <a:rPr lang="cs-CZ" dirty="0"/>
              <a:t>Stejná počáteční váha 1,85 – 1,91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Celkem 113 selat (</a:t>
            </a:r>
            <a:r>
              <a:rPr lang="cs-CZ" dirty="0" err="1"/>
              <a:t>nelakt</a:t>
            </a:r>
            <a:r>
              <a:rPr lang="cs-CZ" dirty="0"/>
              <a:t>. prasnice, randomizace, ztráty ušních známek…)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3C3C0CDD-5AD9-CA05-8842-4AE0C8BA57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AE04B9D-4B7D-91EA-AB76-2FF845E66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1767736"/>
            <a:ext cx="4185920" cy="38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21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356976" y="1073885"/>
            <a:ext cx="8674709" cy="703007"/>
          </a:xfrm>
        </p:spPr>
        <p:txBody>
          <a:bodyPr/>
          <a:lstStyle/>
          <a:p>
            <a:r>
              <a:rPr lang="cs-CZ" b="1" dirty="0">
                <a:solidFill>
                  <a:schemeClr val="tx2"/>
                </a:solidFill>
              </a:rPr>
              <a:t>Výsledky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>
          <a:xfrm>
            <a:off x="572088" y="2480600"/>
            <a:ext cx="8308588" cy="338381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ROZDÍL  27g v ADG (339 – 312)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197C0D9-6005-4CD5-887A-BA70D25C4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341" y="2929164"/>
            <a:ext cx="1473994" cy="273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405E903D-6F3D-4388-8E98-33200C19BC3E}"/>
              </a:ext>
            </a:extLst>
          </p:cNvPr>
          <p:cNvGraphicFramePr>
            <a:graphicFrameLocks noGrp="1"/>
          </p:cNvGraphicFramePr>
          <p:nvPr/>
        </p:nvGraphicFramePr>
        <p:xfrm>
          <a:off x="1018699" y="3446285"/>
          <a:ext cx="3553302" cy="20753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7138">
                  <a:extLst>
                    <a:ext uri="{9D8B030D-6E8A-4147-A177-3AD203B41FA5}">
                      <a16:colId xmlns:a16="http://schemas.microsoft.com/office/drawing/2014/main" val="3317545802"/>
                    </a:ext>
                  </a:extLst>
                </a:gridCol>
                <a:gridCol w="696033">
                  <a:extLst>
                    <a:ext uri="{9D8B030D-6E8A-4147-A177-3AD203B41FA5}">
                      <a16:colId xmlns:a16="http://schemas.microsoft.com/office/drawing/2014/main" val="1040002952"/>
                    </a:ext>
                  </a:extLst>
                </a:gridCol>
                <a:gridCol w="695542">
                  <a:extLst>
                    <a:ext uri="{9D8B030D-6E8A-4147-A177-3AD203B41FA5}">
                      <a16:colId xmlns:a16="http://schemas.microsoft.com/office/drawing/2014/main" val="3051564264"/>
                    </a:ext>
                  </a:extLst>
                </a:gridCol>
                <a:gridCol w="486929">
                  <a:extLst>
                    <a:ext uri="{9D8B030D-6E8A-4147-A177-3AD203B41FA5}">
                      <a16:colId xmlns:a16="http://schemas.microsoft.com/office/drawing/2014/main" val="2710493407"/>
                    </a:ext>
                  </a:extLst>
                </a:gridCol>
                <a:gridCol w="447660">
                  <a:extLst>
                    <a:ext uri="{9D8B030D-6E8A-4147-A177-3AD203B41FA5}">
                      <a16:colId xmlns:a16="http://schemas.microsoft.com/office/drawing/2014/main" val="593813609"/>
                    </a:ext>
                  </a:extLst>
                </a:gridCol>
              </a:tblGrid>
              <a:tr h="270224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900" dirty="0">
                          <a:effectLst/>
                        </a:rPr>
                        <a:t>Item</a:t>
                      </a:r>
                      <a:endParaRPr lang="cs-CZ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3" marR="42863" marT="42863" marB="42863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Group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3" marR="42863" marT="42863" marB="42863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SEM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3" marR="42863" marT="42863" marB="4286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P-value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3" marR="42863" marT="42863" marB="42863" anchor="ctr"/>
                </a:tc>
                <a:extLst>
                  <a:ext uri="{0D108BD9-81ED-4DB2-BD59-A6C34878D82A}">
                    <a16:rowId xmlns:a16="http://schemas.microsoft.com/office/drawing/2014/main" val="2904482052"/>
                  </a:ext>
                </a:extLst>
              </a:tr>
              <a:tr h="41690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Vaccinated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35" marR="13335" marT="13335" marB="1333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Not vaccinated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35" marR="13335" marT="13335" marB="13335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Group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35" marR="13335" marT="13335" marB="13335" anchor="ctr"/>
                </a:tc>
                <a:extLst>
                  <a:ext uri="{0D108BD9-81ED-4DB2-BD59-A6C34878D82A}">
                    <a16:rowId xmlns:a16="http://schemas.microsoft.com/office/drawing/2014/main" val="1522620870"/>
                  </a:ext>
                </a:extLst>
              </a:tr>
              <a:tr h="55216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Average daily gain </a:t>
                      </a:r>
                      <a:endParaRPr lang="cs-CZ" sz="8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from 3 to 69 DOA, g/d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3" marR="42863" marT="42863" marB="4286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339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35" marR="13335" marT="13335" marB="1333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312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35" marR="13335" marT="13335" marB="1333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12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35" marR="13335" marT="13335" marB="1333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0.040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35" marR="13335" marT="13335" marB="13335" anchor="ctr"/>
                </a:tc>
                <a:extLst>
                  <a:ext uri="{0D108BD9-81ED-4DB2-BD59-A6C34878D82A}">
                    <a16:rowId xmlns:a16="http://schemas.microsoft.com/office/drawing/2014/main" val="4117776554"/>
                  </a:ext>
                </a:extLst>
              </a:tr>
              <a:tr h="2702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Body weight, kg </a:t>
                      </a:r>
                      <a:r>
                        <a:rPr lang="en-US" sz="900" baseline="30000">
                          <a:effectLst/>
                        </a:rPr>
                        <a:t>a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3" marR="42863" marT="42863" marB="4286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35" marR="13335" marT="13335" marB="1333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35" marR="13335" marT="13335" marB="1333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35" marR="13335" marT="13335" marB="1333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35" marR="13335" marT="13335" marB="13335" anchor="ctr"/>
                </a:tc>
                <a:extLst>
                  <a:ext uri="{0D108BD9-81ED-4DB2-BD59-A6C34878D82A}">
                    <a16:rowId xmlns:a16="http://schemas.microsoft.com/office/drawing/2014/main" val="3125558321"/>
                  </a:ext>
                </a:extLst>
              </a:tr>
              <a:tr h="2702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	BW </a:t>
                      </a:r>
                      <a:r>
                        <a:rPr lang="fr-FR" sz="900" baseline="-25000">
                          <a:effectLst/>
                        </a:rPr>
                        <a:t>21 DOA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3" marR="42863" marT="42863" marB="4286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6.251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35" marR="13335" marT="13335" marB="1333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6.076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35" marR="13335" marT="13335" marB="1333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0.184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35" marR="13335" marT="13335" marB="1333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0.340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35" marR="13335" marT="13335" marB="13335" anchor="ctr"/>
                </a:tc>
                <a:extLst>
                  <a:ext uri="{0D108BD9-81ED-4DB2-BD59-A6C34878D82A}">
                    <a16:rowId xmlns:a16="http://schemas.microsoft.com/office/drawing/2014/main" val="3567839070"/>
                  </a:ext>
                </a:extLst>
              </a:tr>
              <a:tr h="2702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	BWG </a:t>
                      </a:r>
                      <a:r>
                        <a:rPr lang="fr-FR" sz="900" baseline="-25000">
                          <a:effectLst/>
                        </a:rPr>
                        <a:t>69 DOA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3" marR="42863" marT="42863" marB="4286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24.212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35" marR="13335" marT="13335" marB="1333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22.487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35" marR="13335" marT="13335" marB="1333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0.775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35" marR="13335" marT="13335" marB="1333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900" dirty="0">
                          <a:effectLst/>
                        </a:rPr>
                        <a:t>0.028</a:t>
                      </a:r>
                      <a:endParaRPr lang="cs-CZ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35" marR="13335" marT="13335" marB="13335" anchor="ctr"/>
                </a:tc>
                <a:extLst>
                  <a:ext uri="{0D108BD9-81ED-4DB2-BD59-A6C34878D82A}">
                    <a16:rowId xmlns:a16="http://schemas.microsoft.com/office/drawing/2014/main" val="1217378776"/>
                  </a:ext>
                </a:extLst>
              </a:tr>
            </a:tbl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B73ADA96-E30D-963F-E18E-C58A2EF1C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0" y="1767736"/>
            <a:ext cx="4185920" cy="38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08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2"/>
                </a:solidFill>
              </a:rPr>
              <a:t>Diskuze a shrnutí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>
          <a:xfrm>
            <a:off x="572088" y="2480600"/>
            <a:ext cx="8308588" cy="338381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U očkovaných selat byl ve srovnání s kontrolami zaznamenán významně vyšší ADG i celkový přírůstek hmotnosti.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Nižší morbidita, mortalita a antibiotická léčba u selat ve vakcinované skupině nebyly statisticky významné. </a:t>
            </a:r>
          </a:p>
          <a:p>
            <a:endParaRPr lang="cs-CZ" dirty="0"/>
          </a:p>
          <a:p>
            <a:r>
              <a:rPr lang="cs-CZ" dirty="0"/>
              <a:t>Pozitivní účinek vakcinace - ve stádě s převládajícím STEC neobsahujícím </a:t>
            </a:r>
            <a:r>
              <a:rPr lang="cs-CZ" dirty="0" err="1"/>
              <a:t>adhezin</a:t>
            </a:r>
            <a:r>
              <a:rPr lang="cs-CZ" dirty="0"/>
              <a:t> F18. Vakcína byla tedy za podmínek této studie účinná i proti ED způsobenému neobvyklými izoláty STEC.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B53555D-4C4E-5C6C-9061-B7D469A96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1767736"/>
            <a:ext cx="4185920" cy="38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63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133998-8142-F60B-E30D-88B82A0C7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7A95E6-0C67-372F-9201-189F90366D4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1D20ED1-70B4-5C6A-87B3-0C30D9A88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003" y="-112388"/>
            <a:ext cx="8078470" cy="70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79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042FBE7-90E5-4138-A1E6-0D2F5E0C2C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2"/>
                </a:solidFill>
              </a:rPr>
              <a:t>Vakcinace </a:t>
            </a:r>
            <a:r>
              <a:rPr lang="cs-CZ" b="1" dirty="0" err="1">
                <a:solidFill>
                  <a:schemeClr val="tx2"/>
                </a:solidFill>
              </a:rPr>
              <a:t>mykoplazma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7A41569-75F7-4D4D-802E-37573680C3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868218"/>
            <a:ext cx="9144000" cy="6042231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cs-CZ" dirty="0"/>
              <a:t>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74" y="1235520"/>
            <a:ext cx="8984851" cy="54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43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A7A8E51-695F-A14C-FD1D-622B5F3AA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Úloha vakcín</a:t>
            </a:r>
          </a:p>
          <a:p>
            <a:endParaRPr lang="cs-CZ" dirty="0"/>
          </a:p>
          <a:p>
            <a:r>
              <a:rPr lang="cs-CZ" dirty="0"/>
              <a:t>Posuzování účinnosti</a:t>
            </a:r>
          </a:p>
          <a:p>
            <a:endParaRPr lang="cs-CZ" dirty="0"/>
          </a:p>
          <a:p>
            <a:r>
              <a:rPr lang="cs-CZ" dirty="0"/>
              <a:t>Proč někdy vakcína nefunguje</a:t>
            </a:r>
          </a:p>
          <a:p>
            <a:endParaRPr lang="cs-CZ" dirty="0"/>
          </a:p>
          <a:p>
            <a:r>
              <a:rPr lang="cs-CZ" dirty="0"/>
              <a:t>Případy z praxe – neúčinnost, nežádoucí reakce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477D2B6-3792-ED8C-073D-ADB294827F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Agenda </a:t>
            </a:r>
          </a:p>
        </p:txBody>
      </p:sp>
    </p:spTree>
    <p:extLst>
      <p:ext uri="{BB962C8B-B14F-4D97-AF65-F5344CB8AC3E}">
        <p14:creationId xmlns:p14="http://schemas.microsoft.com/office/powerpoint/2010/main" val="1102072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6EF5C2-B087-B675-0B82-26DD41ADC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Kontrola účinnosti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DDB9C6-CB94-1289-32A2-8AA2C11C5BB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/>
              <a:t>Ne – pouze sérologie, virologie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1C916D9-15CD-46D5-C3F5-58B00E6D4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67" t="13754" r="32222" b="6642"/>
          <a:stretch/>
        </p:blipFill>
        <p:spPr>
          <a:xfrm>
            <a:off x="0" y="2147904"/>
            <a:ext cx="4145280" cy="330801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F223591-6468-02B3-8DA5-32967EBBD7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97" t="13827" r="25556" b="6365"/>
          <a:stretch/>
        </p:blipFill>
        <p:spPr>
          <a:xfrm>
            <a:off x="4342306" y="2439066"/>
            <a:ext cx="3829721" cy="341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00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9397E157-8CDE-7C0C-AF10-DEF1BCF37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Suspektně neúčinná vakcinace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C69DEB2-75E0-1D48-0EA4-21E29F809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Záměna za jiný </a:t>
            </a:r>
            <a:r>
              <a:rPr lang="cs-CZ" b="1" dirty="0"/>
              <a:t>komerční preparát – registrovaný </a:t>
            </a:r>
            <a:r>
              <a:rPr lang="cs-CZ" dirty="0"/>
              <a:t>! – OK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Záměna za autovakcínu – musí být žádost o výrobu autovakcíny – povolení 1. není komerční přípravek nebo 2. je komerční přípravek, ale nefunguje – musím prokázat, zároveň hlásit – </a:t>
            </a:r>
            <a:r>
              <a:rPr lang="cs-CZ" b="1" dirty="0" err="1"/>
              <a:t>farmakovigilanční</a:t>
            </a:r>
            <a:r>
              <a:rPr lang="cs-CZ" b="1" dirty="0"/>
              <a:t> řízení</a:t>
            </a:r>
          </a:p>
          <a:p>
            <a:r>
              <a:rPr lang="cs-CZ" dirty="0"/>
              <a:t>Podobně i pro u nás neregistrovanou vakcínu</a:t>
            </a:r>
          </a:p>
        </p:txBody>
      </p:sp>
    </p:spTree>
    <p:extLst>
      <p:ext uri="{BB962C8B-B14F-4D97-AF65-F5344CB8AC3E}">
        <p14:creationId xmlns:p14="http://schemas.microsoft.com/office/powerpoint/2010/main" val="1064384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ABBEEC-2C46-8845-5DEB-4DBFAC9C4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Nežádoucí (vedlejší) reakce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2B8053-8164-5C99-EB4C-3E1075AD3DB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Popis případu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farmě 2000 prasnic – zhoršení zdravotní situace, zvýšení mortality v PV a V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Klinické +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patoanatomické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(ošetřující veterinář +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Ceva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+ laboratorní vyšetření (SVU Jihlava) -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APP, </a:t>
            </a:r>
            <a:r>
              <a:rPr lang="cs-CZ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S.choleraesuis</a:t>
            </a: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Doporučena vakcinace proti APP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7  a 10 týden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Úvodní vakcinace manažer podniku +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Ceva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lokální vakci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nační tým.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3000 zvířat vakcinováno bez žádných lokálních ani systémových reakcí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2675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82EBE-F659-56CD-047D-C9AFAB7BC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41D343-4149-7421-45BB-68FFB05CFDB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úvodní vakcinaci začal provádět pravidelnou vakcinaci faremní vakcinační tým 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začaly se objevovat abscesy, některé bylo třeba ošetřit chirurgicky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Objevovali se i sporadicky nálezy z jatek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Ceva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tým – návštěva jatek u nejhoršího turnusu až ze 100 půlek 20 vykazovalo abscesy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Opět technická návštěva farmy: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Manipulace s vakcínou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Velikost jehel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(25mm x 1.6mm and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later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30mm x 1.6mm)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častější výměna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Čisté vhodné automaty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Zvířata fixována pomocí zábrany, aplikace intramuskulárně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r.auricularis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Bez následných problémů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0A9983D-1CE6-ECFD-CFD2-6E2FC09F8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607" y="3082290"/>
            <a:ext cx="2712720" cy="2034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2665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7F750C-9354-7732-4511-545C3A712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7F37E6-9F09-094C-E412-F1635BB5B49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/>
              <a:t>Případ intradermální </a:t>
            </a:r>
            <a:r>
              <a:rPr lang="cs-CZ" dirty="0" err="1"/>
              <a:t>vakcínace</a:t>
            </a:r>
            <a:r>
              <a:rPr lang="cs-CZ" dirty="0"/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1168544-63E4-E4C7-6C7D-6E03CFF8E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2348610"/>
            <a:ext cx="52832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43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F7380A-5BBA-3E6A-4D54-3C3178E8D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Z již uvedeného vyplývá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D5F5B7-CF48-80A5-0969-D2C383C1CB1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/>
              <a:t>Kritické body:</a:t>
            </a:r>
          </a:p>
          <a:p>
            <a:r>
              <a:rPr lang="cs-CZ" dirty="0"/>
              <a:t>Stanovit si, co očekávat, a zda to je v souladu s informacemi od výrobce</a:t>
            </a:r>
          </a:p>
          <a:p>
            <a:r>
              <a:rPr lang="cs-CZ" dirty="0"/>
              <a:t>Nastavit vakcinace správně – manipulace s vakcínou, zvířaty, </a:t>
            </a:r>
            <a:r>
              <a:rPr lang="cs-CZ" dirty="0" err="1"/>
              <a:t>vakc.technikou</a:t>
            </a:r>
            <a:r>
              <a:rPr lang="cs-CZ" dirty="0"/>
              <a:t>…</a:t>
            </a:r>
          </a:p>
          <a:p>
            <a:r>
              <a:rPr lang="cs-CZ" dirty="0"/>
              <a:t>Neúčinnost – postup</a:t>
            </a:r>
          </a:p>
          <a:p>
            <a:r>
              <a:rPr lang="cs-CZ" dirty="0"/>
              <a:t>Vedlejší (nežádoucí) reakce – postup</a:t>
            </a:r>
          </a:p>
          <a:p>
            <a:r>
              <a:rPr lang="cs-CZ" b="1" dirty="0"/>
              <a:t>Primární kontakt – ošetřující veterinář, výrobce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6203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text 1">
            <a:extLst>
              <a:ext uri="{FF2B5EF4-FFF2-40B4-BE49-F238E27FC236}">
                <a16:creationId xmlns:a16="http://schemas.microsoft.com/office/drawing/2014/main" id="{45F51108-9AF8-443A-8409-A05E89FBF7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k-SK" dirty="0"/>
          </a:p>
          <a:p>
            <a:r>
              <a:rPr lang="cs-CZ" dirty="0"/>
              <a:t>Díky za pozornost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CF4BD722-1C1A-466B-97ED-5156642470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https://encrypted-tbn1.gstatic.com/images?q=tbn:ANd9GcTyBlCakRKSxNdEagChcT0a_FnSGr2Jkmps2O5uqDuBNAItc0NanA">
            <a:hlinkClick r:id="rId2"/>
            <a:extLst>
              <a:ext uri="{FF2B5EF4-FFF2-40B4-BE49-F238E27FC236}">
                <a16:creationId xmlns:a16="http://schemas.microsoft.com/office/drawing/2014/main" id="{C7F79E72-5B99-4CA0-B63B-0166D7975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263" y="1916832"/>
            <a:ext cx="5573457" cy="483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619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10F5C4F1-B742-541F-8E8D-0C77D4A5EE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Obecně:</a:t>
            </a:r>
          </a:p>
          <a:p>
            <a:r>
              <a:rPr lang="cs-CZ" dirty="0"/>
              <a:t>Snížení klinických projevů, lézí</a:t>
            </a:r>
          </a:p>
          <a:p>
            <a:endParaRPr lang="cs-CZ" dirty="0"/>
          </a:p>
          <a:p>
            <a:r>
              <a:rPr lang="cs-CZ" dirty="0"/>
              <a:t>Snížení vylučování původce onemocnění</a:t>
            </a:r>
          </a:p>
          <a:p>
            <a:endParaRPr lang="cs-CZ" dirty="0"/>
          </a:p>
          <a:p>
            <a:r>
              <a:rPr lang="cs-CZ" dirty="0"/>
              <a:t>Zlepšení produkčních parametrů</a:t>
            </a:r>
          </a:p>
          <a:p>
            <a:endParaRPr lang="cs-CZ" dirty="0"/>
          </a:p>
          <a:p>
            <a:r>
              <a:rPr lang="cs-CZ" dirty="0"/>
              <a:t>Vždy ale udává výrobce – příbalová informace / indikace</a:t>
            </a:r>
          </a:p>
          <a:p>
            <a:r>
              <a:rPr lang="cs-CZ" dirty="0"/>
              <a:t>u konkrétního přípravku</a:t>
            </a:r>
          </a:p>
          <a:p>
            <a:r>
              <a:rPr lang="cs-CZ" dirty="0"/>
              <a:t>Pozor na přílišná očekávání – eradikace onemocnění z chovu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BBBDC0A-87F0-D70E-0ED9-5BC6E42A55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Úloha vakcín</a:t>
            </a:r>
          </a:p>
        </p:txBody>
      </p:sp>
    </p:spTree>
    <p:extLst>
      <p:ext uri="{BB962C8B-B14F-4D97-AF65-F5344CB8AC3E}">
        <p14:creationId xmlns:p14="http://schemas.microsoft.com/office/powerpoint/2010/main" val="131235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F1BE80B-DA5C-DC7D-2EC2-EB98AABE27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Vakcinovat pouze zdravá</a:t>
            </a:r>
          </a:p>
          <a:p>
            <a:endParaRPr lang="cs-CZ" dirty="0"/>
          </a:p>
          <a:p>
            <a:r>
              <a:rPr lang="cs-CZ" dirty="0"/>
              <a:t>Kolostrální vs aktivní imunita</a:t>
            </a:r>
          </a:p>
          <a:p>
            <a:endParaRPr lang="cs-CZ" dirty="0"/>
          </a:p>
          <a:p>
            <a:r>
              <a:rPr lang="cs-CZ" dirty="0"/>
              <a:t>Správná diagnostika onemocnění – výběr vakcíny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C6E6943-D220-DA5B-9C1E-0475F06F55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Zásady </a:t>
            </a:r>
          </a:p>
        </p:txBody>
      </p:sp>
    </p:spTree>
    <p:extLst>
      <p:ext uri="{BB962C8B-B14F-4D97-AF65-F5344CB8AC3E}">
        <p14:creationId xmlns:p14="http://schemas.microsoft.com/office/powerpoint/2010/main" val="1561832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DC5317C-50B6-6B13-57DE-9FDE1234A8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 algn="just">
              <a:lnSpc>
                <a:spcPct val="125000"/>
              </a:lnSpc>
            </a:pPr>
            <a:r>
              <a:rPr lang="cs-CZ" sz="1800" i="1" dirty="0">
                <a:effectLst/>
                <a:latin typeface="Gill Sans MT" panose="020B0502020104020203" pitchFamily="34" charset="-18"/>
                <a:ea typeface="Gill Sans MT" panose="020B0502020104020203" pitchFamily="34" charset="-18"/>
                <a:cs typeface="Arial" panose="020B0604020202020204" pitchFamily="34" charset="0"/>
              </a:rPr>
              <a:t>Související s </a:t>
            </a:r>
            <a:r>
              <a:rPr lang="cs-CZ" sz="1800" i="1" dirty="0" err="1">
                <a:effectLst/>
                <a:latin typeface="Gill Sans MT" panose="020B0502020104020203" pitchFamily="34" charset="-18"/>
                <a:ea typeface="Gill Sans MT" panose="020B0502020104020203" pitchFamily="34" charset="-18"/>
                <a:cs typeface="Arial" panose="020B0604020202020204" pitchFamily="34" charset="0"/>
              </a:rPr>
              <a:t>vakc.zvířaty</a:t>
            </a:r>
            <a:endParaRPr lang="cs-CZ" sz="1800" dirty="0">
              <a:effectLst/>
              <a:latin typeface="Gill Sans MT" panose="020B0502020104020203" pitchFamily="34" charset="-18"/>
              <a:ea typeface="Gill Sans MT" panose="020B0502020104020203" pitchFamily="34" charset="-18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25000"/>
              </a:lnSpc>
              <a:buFont typeface="Gill Sans MT" panose="020B0502020104020203" pitchFamily="34" charset="-18"/>
              <a:buChar char="-"/>
            </a:pPr>
            <a:r>
              <a:rPr lang="cs-CZ" sz="1800" dirty="0">
                <a:effectLst/>
                <a:latin typeface="Gill Sans MT" panose="020B0502020104020203" pitchFamily="34" charset="-18"/>
                <a:ea typeface="Gill Sans MT" panose="020B0502020104020203" pitchFamily="34" charset="-18"/>
                <a:cs typeface="Arial" panose="020B0604020202020204" pitchFamily="34" charset="0"/>
              </a:rPr>
              <a:t>Věk při vakcinaci </a:t>
            </a:r>
            <a:r>
              <a:rPr lang="en-GB" sz="1800" dirty="0">
                <a:effectLst/>
                <a:latin typeface="Gill Sans MT" panose="020B0502020104020203" pitchFamily="34" charset="-18"/>
                <a:ea typeface="Gill Sans MT" panose="020B0502020104020203" pitchFamily="34" charset="-18"/>
                <a:cs typeface="Arial" panose="020B0604020202020204" pitchFamily="34" charset="0"/>
              </a:rPr>
              <a:t>(pas</a:t>
            </a:r>
            <a:r>
              <a:rPr lang="cs-CZ" sz="1800" dirty="0" err="1">
                <a:effectLst/>
                <a:latin typeface="Gill Sans MT" panose="020B0502020104020203" pitchFamily="34" charset="-18"/>
                <a:ea typeface="Gill Sans MT" panose="020B0502020104020203" pitchFamily="34" charset="-18"/>
                <a:cs typeface="Arial" panose="020B0604020202020204" pitchFamily="34" charset="0"/>
              </a:rPr>
              <a:t>ivní</a:t>
            </a:r>
            <a:r>
              <a:rPr lang="cs-CZ" sz="1800" dirty="0">
                <a:effectLst/>
                <a:latin typeface="Gill Sans MT" panose="020B0502020104020203" pitchFamily="34" charset="-18"/>
                <a:ea typeface="Gill Sans MT" panose="020B0502020104020203" pitchFamily="34" charset="-18"/>
                <a:cs typeface="Arial" panose="020B0604020202020204" pitchFamily="34" charset="0"/>
              </a:rPr>
              <a:t> imunita</a:t>
            </a:r>
            <a:r>
              <a:rPr lang="en-GB" sz="1800" dirty="0">
                <a:effectLst/>
                <a:latin typeface="Gill Sans MT" panose="020B0502020104020203" pitchFamily="34" charset="-18"/>
                <a:ea typeface="Gill Sans MT" panose="020B0502020104020203" pitchFamily="34" charset="-18"/>
                <a:cs typeface="Arial" panose="020B0604020202020204" pitchFamily="34" charset="0"/>
              </a:rPr>
              <a:t>)</a:t>
            </a:r>
            <a:endParaRPr lang="cs-CZ" sz="1800" dirty="0">
              <a:effectLst/>
              <a:latin typeface="Gill Sans MT" panose="020B0502020104020203" pitchFamily="34" charset="-18"/>
              <a:ea typeface="Gill Sans MT" panose="020B0502020104020203" pitchFamily="34" charset="-18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25000"/>
              </a:lnSpc>
              <a:buFont typeface="Gill Sans MT" panose="020B0502020104020203" pitchFamily="34" charset="-18"/>
              <a:buChar char="-"/>
            </a:pPr>
            <a:r>
              <a:rPr lang="cs-CZ" sz="1800" dirty="0">
                <a:effectLst/>
                <a:latin typeface="Gill Sans MT" panose="020B0502020104020203" pitchFamily="34" charset="-18"/>
                <a:ea typeface="Gill Sans MT" panose="020B0502020104020203" pitchFamily="34" charset="-18"/>
                <a:cs typeface="Arial" panose="020B0604020202020204" pitchFamily="34" charset="0"/>
              </a:rPr>
              <a:t>Zdravotní stav v době vakcinace</a:t>
            </a:r>
          </a:p>
          <a:p>
            <a:pPr marL="342900" lvl="0" indent="-342900" algn="just">
              <a:lnSpc>
                <a:spcPct val="125000"/>
              </a:lnSpc>
              <a:spcAft>
                <a:spcPts val="800"/>
              </a:spcAft>
              <a:buFont typeface="Gill Sans MT" panose="020B0502020104020203" pitchFamily="34" charset="-18"/>
              <a:buChar char="-"/>
            </a:pPr>
            <a:r>
              <a:rPr lang="cs-CZ" sz="1800" dirty="0">
                <a:latin typeface="Gill Sans MT" panose="020B0502020104020203" pitchFamily="34" charset="-18"/>
                <a:ea typeface="Gill Sans MT" panose="020B0502020104020203" pitchFamily="34" charset="-18"/>
              </a:rPr>
              <a:t>načasování</a:t>
            </a:r>
            <a:endParaRPr lang="cs-CZ" sz="1800" dirty="0">
              <a:effectLst/>
              <a:latin typeface="Gill Sans MT" panose="020B0502020104020203" pitchFamily="34" charset="-18"/>
              <a:ea typeface="Gill Sans MT" panose="020B0502020104020203" pitchFamily="34" charset="-18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2BC156F-2204-2378-632A-CC5761CDEC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Vakcína nefunguje?</a:t>
            </a:r>
          </a:p>
        </p:txBody>
      </p:sp>
    </p:spTree>
    <p:extLst>
      <p:ext uri="{BB962C8B-B14F-4D97-AF65-F5344CB8AC3E}">
        <p14:creationId xmlns:p14="http://schemas.microsoft.com/office/powerpoint/2010/main" val="130854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617A326-DD18-4ED5-BDA9-5CA2F9E360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 algn="just">
              <a:lnSpc>
                <a:spcPct val="125000"/>
              </a:lnSpc>
            </a:pPr>
            <a:r>
              <a:rPr lang="cs-CZ" sz="1800" i="1" dirty="0">
                <a:latin typeface="Gill Sans MT" panose="020B0502020104020203" pitchFamily="34" charset="-18"/>
                <a:ea typeface="Gill Sans MT" panose="020B0502020104020203" pitchFamily="34" charset="-18"/>
              </a:rPr>
              <a:t>Související s managementem při vakcinaci</a:t>
            </a:r>
            <a:endParaRPr lang="cs-CZ" sz="1800" dirty="0">
              <a:effectLst/>
              <a:latin typeface="Gill Sans MT" panose="020B0502020104020203" pitchFamily="34" charset="-18"/>
              <a:ea typeface="Gill Sans MT" panose="020B0502020104020203" pitchFamily="34" charset="-18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25000"/>
              </a:lnSpc>
              <a:buFont typeface="Gill Sans MT" panose="020B0502020104020203" pitchFamily="34" charset="-18"/>
              <a:buChar char="-"/>
            </a:pPr>
            <a:r>
              <a:rPr lang="cs-CZ" sz="1800" dirty="0">
                <a:effectLst/>
                <a:latin typeface="Gill Sans MT" panose="020B0502020104020203" pitchFamily="34" charset="-18"/>
                <a:ea typeface="Gill Sans MT" panose="020B0502020104020203" pitchFamily="34" charset="-18"/>
                <a:cs typeface="Arial" panose="020B0604020202020204" pitchFamily="34" charset="0"/>
              </a:rPr>
              <a:t>Nesprávné uchovávání</a:t>
            </a:r>
            <a:r>
              <a:rPr lang="en-GB" sz="1800" dirty="0">
                <a:effectLst/>
                <a:latin typeface="Gill Sans MT" panose="020B0502020104020203" pitchFamily="34" charset="-18"/>
                <a:ea typeface="Gill Sans MT" panose="020B0502020104020203" pitchFamily="34" charset="-18"/>
                <a:cs typeface="Arial" panose="020B0604020202020204" pitchFamily="34" charset="0"/>
              </a:rPr>
              <a:t> (</a:t>
            </a:r>
            <a:r>
              <a:rPr lang="cs-CZ" sz="1800" dirty="0">
                <a:latin typeface="Gill Sans MT" panose="020B0502020104020203" pitchFamily="34" charset="-18"/>
                <a:ea typeface="Gill Sans MT" panose="020B0502020104020203" pitchFamily="34" charset="-18"/>
              </a:rPr>
              <a:t>příliš chladu/teplo</a:t>
            </a:r>
            <a:r>
              <a:rPr lang="en-GB" sz="1800" dirty="0">
                <a:effectLst/>
                <a:latin typeface="Gill Sans MT" panose="020B0502020104020203" pitchFamily="34" charset="-18"/>
                <a:ea typeface="Gill Sans MT" panose="020B0502020104020203" pitchFamily="34" charset="-18"/>
                <a:cs typeface="Arial" panose="020B0604020202020204" pitchFamily="34" charset="0"/>
              </a:rPr>
              <a:t>, </a:t>
            </a:r>
            <a:r>
              <a:rPr lang="cs-CZ" sz="1800" dirty="0">
                <a:effectLst/>
                <a:latin typeface="Gill Sans MT" panose="020B0502020104020203" pitchFamily="34" charset="-18"/>
                <a:ea typeface="Gill Sans MT" panose="020B0502020104020203" pitchFamily="34" charset="-18"/>
                <a:cs typeface="Arial" panose="020B0604020202020204" pitchFamily="34" charset="0"/>
              </a:rPr>
              <a:t>sluneční svit</a:t>
            </a:r>
            <a:r>
              <a:rPr lang="en-GB" sz="1800" dirty="0">
                <a:effectLst/>
                <a:latin typeface="Gill Sans MT" panose="020B0502020104020203" pitchFamily="34" charset="-18"/>
                <a:ea typeface="Gill Sans MT" panose="020B0502020104020203" pitchFamily="34" charset="-18"/>
                <a:cs typeface="Arial" panose="020B0604020202020204" pitchFamily="34" charset="0"/>
              </a:rPr>
              <a:t>, …)</a:t>
            </a:r>
            <a:endParaRPr lang="cs-CZ" sz="1800" dirty="0">
              <a:effectLst/>
              <a:latin typeface="Gill Sans MT" panose="020B0502020104020203" pitchFamily="34" charset="-18"/>
              <a:ea typeface="Gill Sans MT" panose="020B0502020104020203" pitchFamily="34" charset="-18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25000"/>
              </a:lnSpc>
              <a:buFont typeface="Gill Sans MT" panose="020B0502020104020203" pitchFamily="34" charset="-18"/>
              <a:buChar char="-"/>
            </a:pPr>
            <a:r>
              <a:rPr lang="cs-CZ" sz="1800" dirty="0">
                <a:latin typeface="Gill Sans MT" panose="020B0502020104020203" pitchFamily="34" charset="-18"/>
                <a:ea typeface="Gill Sans MT" panose="020B0502020104020203" pitchFamily="34" charset="-18"/>
              </a:rPr>
              <a:t>Datum expirace</a:t>
            </a:r>
            <a:endParaRPr lang="cs-CZ" sz="1800" dirty="0">
              <a:effectLst/>
              <a:latin typeface="Gill Sans MT" panose="020B0502020104020203" pitchFamily="34" charset="-18"/>
              <a:ea typeface="Gill Sans MT" panose="020B0502020104020203" pitchFamily="34" charset="-18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25000"/>
              </a:lnSpc>
              <a:buFont typeface="Gill Sans MT" panose="020B0502020104020203" pitchFamily="34" charset="-18"/>
              <a:buChar char="-"/>
            </a:pPr>
            <a:r>
              <a:rPr lang="cs-CZ" sz="1800" dirty="0" err="1">
                <a:effectLst/>
                <a:latin typeface="Gill Sans MT" panose="020B0502020104020203" pitchFamily="34" charset="-18"/>
                <a:ea typeface="Gill Sans MT" panose="020B0502020104020203" pitchFamily="34" charset="-18"/>
                <a:cs typeface="Arial" panose="020B0604020202020204" pitchFamily="34" charset="0"/>
              </a:rPr>
              <a:t>Nenavakcinování</a:t>
            </a:r>
            <a:r>
              <a:rPr lang="cs-CZ" sz="1800" dirty="0">
                <a:effectLst/>
                <a:latin typeface="Gill Sans MT" panose="020B0502020104020203" pitchFamily="34" charset="-18"/>
                <a:ea typeface="Gill Sans MT" panose="020B0502020104020203" pitchFamily="34" charset="-18"/>
                <a:cs typeface="Arial" panose="020B0604020202020204" pitchFamily="34" charset="0"/>
              </a:rPr>
              <a:t> některé skupiny zvířat</a:t>
            </a:r>
          </a:p>
          <a:p>
            <a:pPr marL="342900" lvl="0" indent="-342900" algn="just">
              <a:lnSpc>
                <a:spcPct val="125000"/>
              </a:lnSpc>
              <a:buFont typeface="Gill Sans MT" panose="020B0502020104020203" pitchFamily="34" charset="-18"/>
              <a:buChar char="-"/>
            </a:pPr>
            <a:r>
              <a:rPr lang="cs-CZ" sz="1800" dirty="0">
                <a:effectLst/>
                <a:latin typeface="Gill Sans MT" panose="020B0502020104020203" pitchFamily="34" charset="-18"/>
                <a:ea typeface="Gill Sans MT" panose="020B0502020104020203" pitchFamily="34" charset="-18"/>
                <a:cs typeface="Arial" panose="020B0604020202020204" pitchFamily="34" charset="0"/>
              </a:rPr>
              <a:t>Nevhodný způsob aplikace / aplikační místo </a:t>
            </a:r>
          </a:p>
          <a:p>
            <a:pPr marL="342900" lvl="0" indent="-342900" algn="just">
              <a:lnSpc>
                <a:spcPct val="125000"/>
              </a:lnSpc>
              <a:buFont typeface="Gill Sans MT" panose="020B0502020104020203" pitchFamily="34" charset="-18"/>
              <a:buChar char="-"/>
            </a:pPr>
            <a:r>
              <a:rPr lang="cs-CZ" sz="1800" dirty="0">
                <a:effectLst/>
                <a:latin typeface="Gill Sans MT" panose="020B0502020104020203" pitchFamily="34" charset="-18"/>
                <a:ea typeface="Gill Sans MT" panose="020B0502020104020203" pitchFamily="34" charset="-18"/>
                <a:cs typeface="Arial" panose="020B0604020202020204" pitchFamily="34" charset="0"/>
              </a:rPr>
              <a:t>Nesplnění instrukcí výrobce </a:t>
            </a:r>
            <a:r>
              <a:rPr lang="cs-CZ" sz="1800" dirty="0" err="1">
                <a:effectLst/>
                <a:latin typeface="Gill Sans MT" panose="020B0502020104020203" pitchFamily="34" charset="-18"/>
                <a:ea typeface="Gill Sans MT" panose="020B0502020104020203" pitchFamily="34" charset="-18"/>
                <a:cs typeface="Arial" panose="020B0604020202020204" pitchFamily="34" charset="0"/>
              </a:rPr>
              <a:t>např.ohledně</a:t>
            </a:r>
            <a:r>
              <a:rPr lang="cs-CZ" sz="1800" dirty="0">
                <a:effectLst/>
                <a:latin typeface="Gill Sans MT" panose="020B0502020104020203" pitchFamily="34" charset="-18"/>
                <a:ea typeface="Gill Sans MT" panose="020B0502020104020203" pitchFamily="34" charset="-18"/>
                <a:cs typeface="Arial" panose="020B0604020202020204" pitchFamily="34" charset="0"/>
              </a:rPr>
              <a:t> dávky nebo revakcinace</a:t>
            </a:r>
          </a:p>
          <a:p>
            <a:pPr marL="342900" lvl="0" indent="-342900" algn="just">
              <a:lnSpc>
                <a:spcPct val="125000"/>
              </a:lnSpc>
              <a:buFont typeface="Gill Sans MT" panose="020B0502020104020203" pitchFamily="34" charset="-18"/>
              <a:buChar char="-"/>
            </a:pPr>
            <a:r>
              <a:rPr lang="en-GB" sz="1800" dirty="0">
                <a:effectLst/>
                <a:latin typeface="Gill Sans MT" panose="020B0502020104020203" pitchFamily="34" charset="-18"/>
                <a:ea typeface="Gill Sans MT" panose="020B0502020104020203" pitchFamily="34" charset="-18"/>
                <a:cs typeface="Arial" panose="020B0604020202020204" pitchFamily="34" charset="0"/>
              </a:rPr>
              <a:t>M</a:t>
            </a:r>
            <a:r>
              <a:rPr lang="cs-CZ" sz="1800" dirty="0" err="1">
                <a:effectLst/>
                <a:latin typeface="Gill Sans MT" panose="020B0502020104020203" pitchFamily="34" charset="-18"/>
                <a:ea typeface="Gill Sans MT" panose="020B0502020104020203" pitchFamily="34" charset="-18"/>
                <a:cs typeface="Arial" panose="020B0604020202020204" pitchFamily="34" charset="0"/>
              </a:rPr>
              <a:t>íchání</a:t>
            </a:r>
            <a:r>
              <a:rPr lang="cs-CZ" sz="1800" dirty="0">
                <a:effectLst/>
                <a:latin typeface="Gill Sans MT" panose="020B0502020104020203" pitchFamily="34" charset="-18"/>
                <a:ea typeface="Gill Sans MT" panose="020B0502020104020203" pitchFamily="34" charset="-18"/>
                <a:cs typeface="Arial" panose="020B0604020202020204" pitchFamily="34" charset="0"/>
              </a:rPr>
              <a:t> přípravků</a:t>
            </a:r>
          </a:p>
          <a:p>
            <a:pPr marL="342900" lvl="0" indent="-342900" algn="just">
              <a:lnSpc>
                <a:spcPct val="125000"/>
              </a:lnSpc>
              <a:buFont typeface="Gill Sans MT" panose="020B0502020104020203" pitchFamily="34" charset="-18"/>
              <a:buChar char="-"/>
            </a:pPr>
            <a:r>
              <a:rPr lang="en-GB" sz="1800" dirty="0" err="1">
                <a:effectLst/>
                <a:latin typeface="Gill Sans MT" panose="020B0502020104020203" pitchFamily="34" charset="-18"/>
                <a:ea typeface="Gill Sans MT" panose="020B0502020104020203" pitchFamily="34" charset="-18"/>
                <a:cs typeface="Arial" panose="020B0604020202020204" pitchFamily="34" charset="0"/>
              </a:rPr>
              <a:t>Hygien</a:t>
            </a:r>
            <a:r>
              <a:rPr lang="cs-CZ" sz="1800" dirty="0">
                <a:effectLst/>
                <a:latin typeface="Gill Sans MT" panose="020B0502020104020203" pitchFamily="34" charset="-18"/>
                <a:ea typeface="Gill Sans MT" panose="020B0502020104020203" pitchFamily="34" charset="-18"/>
                <a:cs typeface="Arial" panose="020B0604020202020204" pitchFamily="34" charset="0"/>
              </a:rPr>
              <a:t>a</a:t>
            </a:r>
            <a:r>
              <a:rPr lang="cs-CZ" sz="1800" dirty="0">
                <a:latin typeface="Gill Sans MT" panose="020B0502020104020203" pitchFamily="34" charset="-18"/>
                <a:ea typeface="Gill Sans MT" panose="020B0502020104020203" pitchFamily="34" charset="-18"/>
              </a:rPr>
              <a:t> při aplikaci a vhodné vakcinační vybavení (jehly</a:t>
            </a:r>
            <a:r>
              <a:rPr lang="en-GB" sz="1800" dirty="0">
                <a:effectLst/>
                <a:latin typeface="Gill Sans MT" panose="020B0502020104020203" pitchFamily="34" charset="-18"/>
                <a:ea typeface="Gill Sans MT" panose="020B0502020104020203" pitchFamily="34" charset="-18"/>
                <a:cs typeface="Arial" panose="020B0604020202020204" pitchFamily="34" charset="0"/>
              </a:rPr>
              <a:t>, </a:t>
            </a:r>
            <a:r>
              <a:rPr lang="cs-CZ" sz="1800" dirty="0">
                <a:effectLst/>
                <a:latin typeface="Gill Sans MT" panose="020B0502020104020203" pitchFamily="34" charset="-18"/>
                <a:ea typeface="Gill Sans MT" panose="020B0502020104020203" pitchFamily="34" charset="-18"/>
                <a:cs typeface="Arial" panose="020B0604020202020204" pitchFamily="34" charset="0"/>
              </a:rPr>
              <a:t>stříkačky</a:t>
            </a:r>
            <a:r>
              <a:rPr lang="en-GB" sz="1800" dirty="0">
                <a:effectLst/>
                <a:latin typeface="Gill Sans MT" panose="020B0502020104020203" pitchFamily="34" charset="-18"/>
                <a:ea typeface="Gill Sans MT" panose="020B0502020104020203" pitchFamily="34" charset="-18"/>
                <a:cs typeface="Arial" panose="020B0604020202020204" pitchFamily="34" charset="0"/>
              </a:rPr>
              <a:t>). </a:t>
            </a:r>
            <a:r>
              <a:rPr lang="en-GB" sz="1800" dirty="0" err="1">
                <a:effectLst/>
                <a:latin typeface="Gill Sans MT" panose="020B0502020104020203" pitchFamily="34" charset="-18"/>
                <a:ea typeface="Gill Sans MT" panose="020B0502020104020203" pitchFamily="34" charset="-18"/>
                <a:cs typeface="Arial" panose="020B0604020202020204" pitchFamily="34" charset="0"/>
              </a:rPr>
              <a:t>Antibioti</a:t>
            </a:r>
            <a:r>
              <a:rPr lang="cs-CZ" sz="1800" dirty="0" err="1">
                <a:effectLst/>
                <a:latin typeface="Gill Sans MT" panose="020B0502020104020203" pitchFamily="34" charset="-18"/>
                <a:ea typeface="Gill Sans MT" panose="020B0502020104020203" pitchFamily="34" charset="-18"/>
                <a:cs typeface="Arial" panose="020B0604020202020204" pitchFamily="34" charset="0"/>
              </a:rPr>
              <a:t>ka</a:t>
            </a:r>
            <a:r>
              <a:rPr lang="en-GB" sz="1800" dirty="0">
                <a:effectLst/>
                <a:latin typeface="Gill Sans MT" panose="020B0502020104020203" pitchFamily="34" charset="-18"/>
                <a:ea typeface="Gill Sans MT" panose="020B0502020104020203" pitchFamily="34" charset="-18"/>
                <a:cs typeface="Arial" panose="020B0604020202020204" pitchFamily="34" charset="0"/>
              </a:rPr>
              <a:t>.</a:t>
            </a:r>
            <a:endParaRPr lang="cs-CZ" sz="1800" dirty="0">
              <a:effectLst/>
              <a:latin typeface="Gill Sans MT" panose="020B0502020104020203" pitchFamily="34" charset="-18"/>
              <a:ea typeface="Gill Sans MT" panose="020B0502020104020203" pitchFamily="34" charset="-18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25000"/>
              </a:lnSpc>
              <a:spcAft>
                <a:spcPts val="800"/>
              </a:spcAft>
              <a:buFont typeface="Gill Sans MT" panose="020B0502020104020203" pitchFamily="34" charset="-18"/>
              <a:buChar char="-"/>
            </a:pPr>
            <a:r>
              <a:rPr lang="cs-CZ" sz="1800" dirty="0">
                <a:latin typeface="Gill Sans MT" panose="020B0502020104020203" pitchFamily="34" charset="-18"/>
                <a:ea typeface="Gill Sans MT" panose="020B0502020104020203" pitchFamily="34" charset="-18"/>
              </a:rPr>
              <a:t>Možná doba použití po rekonstituci vakcíny</a:t>
            </a:r>
            <a:endParaRPr lang="cs-CZ" sz="1800" dirty="0">
              <a:effectLst/>
              <a:latin typeface="Gill Sans MT" panose="020B0502020104020203" pitchFamily="34" charset="-18"/>
              <a:ea typeface="Gill Sans MT" panose="020B0502020104020203" pitchFamily="34" charset="-18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315AA14-6517-971B-23EA-CC44403984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7687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F3054D-DB9C-6ABF-0EC0-A750423B1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Zásady správné vakcinační praxe</a:t>
            </a:r>
          </a:p>
        </p:txBody>
      </p:sp>
      <p:graphicFrame>
        <p:nvGraphicFramePr>
          <p:cNvPr id="5" name="Tabulka 5">
            <a:extLst>
              <a:ext uri="{FF2B5EF4-FFF2-40B4-BE49-F238E27FC236}">
                <a16:creationId xmlns:a16="http://schemas.microsoft.com/office/drawing/2014/main" id="{6BF108AC-2AB6-EA7E-DB0A-A91B3D99E781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377567991"/>
              </p:ext>
            </p:extLst>
          </p:nvPr>
        </p:nvGraphicFramePr>
        <p:xfrm>
          <a:off x="366713" y="1308100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49807139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94859624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94280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Před vakcinací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Vakcinace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 vakcinaci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809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/>
                        <a:t>Přííjem</a:t>
                      </a:r>
                      <a:r>
                        <a:rPr lang="cs-CZ" dirty="0"/>
                        <a:t>/skladování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Bezpečnost lidí/zvířat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Záznam o vakcinaci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1086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Vakcinační tým/ vybavení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Organizace samotného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Čištění, mytí, dezinfekce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480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Posouzení skupiny zvířat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průběhu vakcinace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748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Příprava vakcíny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269919"/>
                  </a:ext>
                </a:extLst>
              </a:tr>
            </a:tbl>
          </a:graphicData>
        </a:graphic>
      </p:graphicFrame>
      <p:pic>
        <p:nvPicPr>
          <p:cNvPr id="9" name="Imagen 8202">
            <a:extLst>
              <a:ext uri="{FF2B5EF4-FFF2-40B4-BE49-F238E27FC236}">
                <a16:creationId xmlns:a16="http://schemas.microsoft.com/office/drawing/2014/main" id="{3F0BB676-C529-6AFB-BEB4-B71F135C6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4032" y="3782026"/>
            <a:ext cx="2822457" cy="21164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9790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E10FEC8F-5A6A-DB9A-8CB7-34CF9D3025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67CB424-4015-6178-62BF-8C5BDF9E39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D307481-FCB1-3AF9-D4B7-8072FD37DC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51" t="17665" r="22538" b="29453"/>
          <a:stretch/>
        </p:blipFill>
        <p:spPr>
          <a:xfrm>
            <a:off x="237042" y="211812"/>
            <a:ext cx="8914573" cy="615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23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F13422-AAD3-143E-5329-09D964CA2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5E4638-2CCC-9FB1-1CA1-467B4B2A42F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1C380BE-1C20-7448-6B41-CC86891B8D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86" t="13418" r="25386" b="10782"/>
          <a:stretch/>
        </p:blipFill>
        <p:spPr>
          <a:xfrm>
            <a:off x="71120" y="60822"/>
            <a:ext cx="8705483" cy="674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393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19237</TotalTime>
  <Words>691</Words>
  <Application>Microsoft Office PowerPoint</Application>
  <PresentationFormat>Předvádění na obrazovce (4:3)</PresentationFormat>
  <Paragraphs>155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0" baseType="lpstr">
      <vt:lpstr>Arial</vt:lpstr>
      <vt:lpstr>Calibri</vt:lpstr>
      <vt:lpstr>Gill Sans MT</vt:lpstr>
      <vt:lpstr>Tema de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Zásady správné vakcinační praxe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Kontrola účinnosti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Kontrola účinnosti </vt:lpstr>
      <vt:lpstr>Prezentace aplikace PowerPoint</vt:lpstr>
      <vt:lpstr>Nežádoucí (vedlejší) reakce</vt:lpstr>
      <vt:lpstr>Prezentace aplikace PowerPoint</vt:lpstr>
      <vt:lpstr>Prezentace aplikace PowerPoint</vt:lpstr>
      <vt:lpstr>Z již uvedeného vyplývá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Carolina</dc:creator>
  <cp:lastModifiedBy>Tomas Jirasek</cp:lastModifiedBy>
  <cp:revision>324</cp:revision>
  <cp:lastPrinted>2022-05-16T04:42:22Z</cp:lastPrinted>
  <dcterms:created xsi:type="dcterms:W3CDTF">2017-06-26T16:27:00Z</dcterms:created>
  <dcterms:modified xsi:type="dcterms:W3CDTF">2023-03-09T06:30:19Z</dcterms:modified>
</cp:coreProperties>
</file>