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56" r:id="rId2"/>
    <p:sldId id="648" r:id="rId3"/>
    <p:sldId id="584" r:id="rId4"/>
    <p:sldId id="649" r:id="rId5"/>
    <p:sldId id="653" r:id="rId6"/>
    <p:sldId id="582" r:id="rId7"/>
    <p:sldId id="650" r:id="rId8"/>
    <p:sldId id="652" r:id="rId9"/>
    <p:sldId id="641" r:id="rId10"/>
    <p:sldId id="646" r:id="rId11"/>
    <p:sldId id="523" r:id="rId12"/>
  </p:sldIdLst>
  <p:sldSz cx="24387175" cy="13716000"/>
  <p:notesSz cx="6797675" cy="9926638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-18"/>
        <a:ea typeface="+mn-ea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-18"/>
        <a:ea typeface="+mn-ea"/>
        <a:cs typeface="Arial" panose="020B0604020202020204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-18"/>
        <a:ea typeface="+mn-ea"/>
        <a:cs typeface="Arial" panose="020B0604020202020204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-18"/>
        <a:ea typeface="+mn-ea"/>
        <a:cs typeface="Arial" panose="020B0604020202020204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-18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-18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-18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-18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-18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78" autoAdjust="0"/>
    <p:restoredTop sz="94360" autoAdjust="0"/>
  </p:normalViewPr>
  <p:slideViewPr>
    <p:cSldViewPr snapToGrid="0">
      <p:cViewPr varScale="1">
        <p:scale>
          <a:sx n="31" d="100"/>
          <a:sy n="31" d="100"/>
        </p:scale>
        <p:origin x="604" y="72"/>
      </p:cViewPr>
      <p:guideLst>
        <p:guide orient="horz" pos="4320"/>
        <p:guide pos="768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19" d="100"/>
          <a:sy n="119" d="100"/>
        </p:scale>
        <p:origin x="-1998" y="-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7D38BF0D-4875-488F-BC4A-5BBBD5068D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888"/>
          </a:xfrm>
          <a:prstGeom prst="rect">
            <a:avLst/>
          </a:prstGeom>
        </p:spPr>
        <p:txBody>
          <a:bodyPr vert="horz" lIns="93105" tIns="46553" rIns="93105" bIns="46553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E27D263-5B0D-4D65-80AB-2EB828A6D72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276" y="0"/>
            <a:ext cx="2944813" cy="496888"/>
          </a:xfrm>
          <a:prstGeom prst="rect">
            <a:avLst/>
          </a:prstGeom>
        </p:spPr>
        <p:txBody>
          <a:bodyPr vert="horz" lIns="93105" tIns="46553" rIns="93105" bIns="46553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8C9135E-F1FD-437C-B6F4-04D562435EAE}" type="datetimeFigureOut">
              <a:rPr lang="cs-CZ"/>
              <a:pPr>
                <a:defRPr/>
              </a:pPr>
              <a:t>08.03.2023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8090359-998E-4EDC-B9B2-DCD5CA39E9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28164"/>
            <a:ext cx="2946400" cy="496887"/>
          </a:xfrm>
          <a:prstGeom prst="rect">
            <a:avLst/>
          </a:prstGeom>
        </p:spPr>
        <p:txBody>
          <a:bodyPr vert="horz" lIns="93105" tIns="46553" rIns="93105" bIns="46553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CB5E7D1-3CE5-4421-8DAC-0D2EF9AACE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276" y="9428164"/>
            <a:ext cx="2944813" cy="496887"/>
          </a:xfrm>
          <a:prstGeom prst="rect">
            <a:avLst/>
          </a:prstGeom>
        </p:spPr>
        <p:txBody>
          <a:bodyPr vert="horz" wrap="square" lIns="93105" tIns="46553" rIns="93105" bIns="4655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387E709-D09C-4368-A923-EB8A83011C9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2031447B-A548-4DE3-AC46-A532EA6C65B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8475"/>
          </a:xfrm>
          <a:prstGeom prst="rect">
            <a:avLst/>
          </a:prstGeom>
        </p:spPr>
        <p:txBody>
          <a:bodyPr vert="horz" lIns="91411" tIns="45706" rIns="91411" bIns="45706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920202E-7F11-4C43-B4F3-1675459762F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1276" y="0"/>
            <a:ext cx="2944813" cy="498475"/>
          </a:xfrm>
          <a:prstGeom prst="rect">
            <a:avLst/>
          </a:prstGeom>
        </p:spPr>
        <p:txBody>
          <a:bodyPr vert="horz" lIns="91411" tIns="45706" rIns="91411" bIns="45706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6CDAC72-835B-45CF-8E7C-D0AB5AFCD954}" type="datetimeFigureOut">
              <a:rPr lang="cs-CZ"/>
              <a:pPr>
                <a:defRPr/>
              </a:pPr>
              <a:t>08.03.2023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CD2B0BD3-3819-4C52-AD28-B94CCA314E8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1" tIns="45706" rIns="91411" bIns="45706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A995EF97-0161-48E1-9DD9-A59833D25F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7863" y="4775200"/>
            <a:ext cx="5441950" cy="3911600"/>
          </a:xfrm>
          <a:prstGeom prst="rect">
            <a:avLst/>
          </a:prstGeom>
        </p:spPr>
        <p:txBody>
          <a:bodyPr vert="horz" lIns="91411" tIns="45706" rIns="91411" bIns="45706" rtlCol="0"/>
          <a:lstStyle/>
          <a:p>
            <a:pPr lvl="0"/>
            <a:r>
              <a:rPr lang="cs-CZ" noProof="0"/>
              <a:t>Upravte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CC9A808-874F-4CC0-AA27-7F05EEE5CEB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1" y="9428164"/>
            <a:ext cx="2946400" cy="498475"/>
          </a:xfrm>
          <a:prstGeom prst="rect">
            <a:avLst/>
          </a:prstGeom>
        </p:spPr>
        <p:txBody>
          <a:bodyPr vert="horz" lIns="91411" tIns="45706" rIns="91411" bIns="45706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FB9C3AA-DA76-4B3D-8EE4-A637349FBB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1276" y="9428164"/>
            <a:ext cx="2944813" cy="498475"/>
          </a:xfrm>
          <a:prstGeom prst="rect">
            <a:avLst/>
          </a:prstGeom>
        </p:spPr>
        <p:txBody>
          <a:bodyPr vert="horz" wrap="square" lIns="91411" tIns="45706" rIns="91411" bIns="4570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F254CB3-E453-4DB7-95A8-1F185B85EE6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>
            <a:extLst>
              <a:ext uri="{FF2B5EF4-FFF2-40B4-BE49-F238E27FC236}">
                <a16:creationId xmlns:a16="http://schemas.microsoft.com/office/drawing/2014/main" id="{C13E1C2E-DB6F-425B-BB79-025AEBF1898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Zástupný symbol pro poznámky 2">
            <a:extLst>
              <a:ext uri="{FF2B5EF4-FFF2-40B4-BE49-F238E27FC236}">
                <a16:creationId xmlns:a16="http://schemas.microsoft.com/office/drawing/2014/main" id="{45BB0D26-1931-4E4F-8A5B-AD80664DA10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dirty="0"/>
          </a:p>
        </p:txBody>
      </p:sp>
      <p:sp>
        <p:nvSpPr>
          <p:cNvPr id="20484" name="Zástupný symbol pro číslo snímku 3">
            <a:extLst>
              <a:ext uri="{FF2B5EF4-FFF2-40B4-BE49-F238E27FC236}">
                <a16:creationId xmlns:a16="http://schemas.microsoft.com/office/drawing/2014/main" id="{80A34423-9547-473B-A8D5-F4FB64401A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231" indent="-2841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623" indent="-22697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330" indent="-22697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449" indent="-22697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2568" indent="-226973" defTabSz="4571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9686" indent="-226973" defTabSz="4571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6806" indent="-226973" defTabSz="4571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3924" indent="-226973" defTabSz="4571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AFA4236-8E92-46B1-AEAD-E18F341FCA0D}" type="slidenum">
              <a:rPr lang="cs-CZ" altLang="cs-CZ" smtClean="0"/>
              <a:pPr>
                <a:spcBef>
                  <a:spcPct val="0"/>
                </a:spcBef>
              </a:pPr>
              <a:t>1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254CB3-E453-4DB7-95A8-1F185B85EE68}" type="slidenum">
              <a:rPr lang="cs-CZ" altLang="cs-CZ" smtClean="0"/>
              <a:pPr>
                <a:defRPr/>
              </a:pPr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54996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254CB3-E453-4DB7-95A8-1F185B85EE68}" type="slidenum">
              <a:rPr lang="cs-CZ" altLang="cs-CZ" smtClean="0"/>
              <a:pPr>
                <a:defRPr/>
              </a:pPr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31818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D5ACD1-A2F9-4A0F-A954-61109DCE9DE0}" type="slidenum">
              <a:rPr lang="cs-CZ" altLang="cs-CZ" smtClean="0"/>
              <a:pPr>
                <a:defRPr/>
              </a:pPr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79517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254CB3-E453-4DB7-95A8-1F185B85EE68}" type="slidenum">
              <a:rPr lang="cs-CZ" altLang="cs-CZ" smtClean="0"/>
              <a:pPr>
                <a:defRPr/>
              </a:pPr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53718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254CB3-E453-4DB7-95A8-1F185B85EE68}" type="slidenum">
              <a:rPr lang="cs-CZ" altLang="cs-CZ" smtClean="0"/>
              <a:pPr>
                <a:defRPr/>
              </a:pPr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26023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D5ACD1-A2F9-4A0F-A954-61109DCE9DE0}" type="slidenum">
              <a:rPr lang="cs-CZ" altLang="cs-CZ" smtClean="0"/>
              <a:pPr>
                <a:defRPr/>
              </a:pPr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401277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obrázek snímku 1">
            <a:extLst>
              <a:ext uri="{FF2B5EF4-FFF2-40B4-BE49-F238E27FC236}">
                <a16:creationId xmlns:a16="http://schemas.microsoft.com/office/drawing/2014/main" id="{B9A64E1F-2FCA-4F3F-BC12-210C82D8EB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Zástupný symbol pro poznámky 2">
            <a:extLst>
              <a:ext uri="{FF2B5EF4-FFF2-40B4-BE49-F238E27FC236}">
                <a16:creationId xmlns:a16="http://schemas.microsoft.com/office/drawing/2014/main" id="{29BDFEF4-32BA-4DE3-A1A3-B3519A0320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dirty="0"/>
          </a:p>
        </p:txBody>
      </p:sp>
      <p:sp>
        <p:nvSpPr>
          <p:cNvPr id="43012" name="Zástupný symbol pro číslo snímku 3">
            <a:extLst>
              <a:ext uri="{FF2B5EF4-FFF2-40B4-BE49-F238E27FC236}">
                <a16:creationId xmlns:a16="http://schemas.microsoft.com/office/drawing/2014/main" id="{1A4FEC49-109E-4156-A70F-D18155A92E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231" indent="-2841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9623" indent="-22697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330" indent="-22697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5449" indent="-22697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2568" indent="-226973" defTabSz="4571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9686" indent="-226973" defTabSz="4571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6806" indent="-226973" defTabSz="4571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3924" indent="-226973" defTabSz="45711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A76A51B-12D3-4307-8564-32B893EE2D20}" type="slidenum">
              <a:rPr lang="cs-CZ" altLang="cs-CZ" smtClean="0"/>
              <a:pPr>
                <a:spcBef>
                  <a:spcPct val="0"/>
                </a:spcBef>
              </a:pPr>
              <a:t>11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ílá pod nadpisem" hidden="1">
            <a:extLst>
              <a:ext uri="{FF2B5EF4-FFF2-40B4-BE49-F238E27FC236}">
                <a16:creationId xmlns:a16="http://schemas.microsoft.com/office/drawing/2014/main" id="{B3E90DDA-F44F-41B1-830A-18974DF4B341}"/>
              </a:ext>
            </a:extLst>
          </p:cNvPr>
          <p:cNvSpPr/>
          <p:nvPr userDrawn="1"/>
        </p:nvSpPr>
        <p:spPr>
          <a:xfrm>
            <a:off x="4500563" y="1522413"/>
            <a:ext cx="10439400" cy="3421062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cxnSp>
        <p:nvCxnSpPr>
          <p:cNvPr id="8" name="Přímá spojnice 7" hidden="1">
            <a:extLst>
              <a:ext uri="{FF2B5EF4-FFF2-40B4-BE49-F238E27FC236}">
                <a16:creationId xmlns:a16="http://schemas.microsoft.com/office/drawing/2014/main" id="{8FEFADF1-6246-4823-9DAB-BF8E5CF0B609}"/>
              </a:ext>
            </a:extLst>
          </p:cNvPr>
          <p:cNvCxnSpPr/>
          <p:nvPr userDrawn="1"/>
        </p:nvCxnSpPr>
        <p:spPr>
          <a:xfrm>
            <a:off x="4114800" y="2152650"/>
            <a:ext cx="0" cy="22891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Logo MZe" hidden="1">
            <a:extLst>
              <a:ext uri="{FF2B5EF4-FFF2-40B4-BE49-F238E27FC236}">
                <a16:creationId xmlns:a16="http://schemas.microsoft.com/office/drawing/2014/main" id="{14D4221D-44D7-410A-A152-796B52A826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3216275"/>
            <a:ext cx="313372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Logo MZe png" hidden="1">
            <a:extLst>
              <a:ext uri="{FF2B5EF4-FFF2-40B4-BE49-F238E27FC236}">
                <a16:creationId xmlns:a16="http://schemas.microsoft.com/office/drawing/2014/main" id="{3E7274CA-1F8B-4256-9D33-9C715E9618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3214688"/>
            <a:ext cx="3133725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ástupný symbol podkladový obrázek"/>
          <p:cNvSpPr>
            <a:spLocks noGrp="1" noChangeAspect="1"/>
          </p:cNvSpPr>
          <p:nvPr>
            <p:ph type="pic" sz="quarter" idx="13"/>
          </p:nvPr>
        </p:nvSpPr>
        <p:spPr>
          <a:xfrm>
            <a:off x="457200" y="457200"/>
            <a:ext cx="23472000" cy="12801600"/>
          </a:xfrm>
        </p:spPr>
        <p:txBody>
          <a:bodyPr rtlCol="0">
            <a:normAutofit/>
          </a:bodyPr>
          <a:lstStyle/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6" name="Bílý podklad"/>
          <p:cNvSpPr>
            <a:spLocks noGrp="1"/>
          </p:cNvSpPr>
          <p:nvPr>
            <p:ph type="body" sz="quarter" idx="12"/>
          </p:nvPr>
        </p:nvSpPr>
        <p:spPr>
          <a:xfrm>
            <a:off x="0" y="1522800"/>
            <a:ext cx="14940000" cy="3420000"/>
          </a:xfrm>
          <a:solidFill>
            <a:srgbClr val="FFFFFF">
              <a:alpha val="85098"/>
            </a:srgb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Datum"/>
          <p:cNvSpPr>
            <a:spLocks noGrp="1"/>
          </p:cNvSpPr>
          <p:nvPr>
            <p:ph type="body" sz="quarter" idx="11"/>
          </p:nvPr>
        </p:nvSpPr>
        <p:spPr>
          <a:xfrm>
            <a:off x="828000" y="2160000"/>
            <a:ext cx="2880000" cy="720000"/>
          </a:xfrm>
          <a:noFill/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FontTx/>
              <a:buNone/>
              <a:defRPr sz="280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00000" y="4140000"/>
            <a:ext cx="9972000" cy="720724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800" cap="all" baseline="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00000" y="1990800"/>
            <a:ext cx="9972000" cy="1980000"/>
          </a:xfrm>
          <a:noFill/>
        </p:spPr>
        <p:txBody>
          <a:bodyPr>
            <a:noAutofit/>
          </a:bodyPr>
          <a:lstStyle>
            <a:lvl1pPr algn="l">
              <a:lnSpc>
                <a:spcPts val="7800"/>
              </a:lnSpc>
              <a:defRPr sz="6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917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obrázek, číslovan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17">
            <a:extLst>
              <a:ext uri="{FF2B5EF4-FFF2-40B4-BE49-F238E27FC236}">
                <a16:creationId xmlns:a16="http://schemas.microsoft.com/office/drawing/2014/main" id="{53D39C78-5242-4369-8BE1-D44D46A7FF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3300"/>
          <a:stretch>
            <a:fillRect/>
          </a:stretch>
        </p:blipFill>
        <p:spPr bwMode="auto">
          <a:xfrm>
            <a:off x="6715125" y="439738"/>
            <a:ext cx="525463" cy="128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0000" y="1980000"/>
            <a:ext cx="15217200" cy="1260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5835600" cy="12801600"/>
          </a:xfrm>
        </p:spPr>
        <p:txBody>
          <a:bodyPr rtlCol="0">
            <a:normAutofit/>
          </a:bodyPr>
          <a:lstStyle/>
          <a:p>
            <a:pPr lv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9"/>
          </p:nvPr>
        </p:nvSpPr>
        <p:spPr>
          <a:xfrm>
            <a:off x="7920000" y="3420000"/>
            <a:ext cx="15217200" cy="1656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29"/>
          </p:nvPr>
        </p:nvSpPr>
        <p:spPr>
          <a:xfrm>
            <a:off x="7920000" y="5219700"/>
            <a:ext cx="15217200" cy="7239000"/>
          </a:xfrm>
        </p:spPr>
        <p:txBody>
          <a:bodyPr/>
          <a:lstStyle>
            <a:lvl1pPr marL="504000" indent="-504000">
              <a:buFontTx/>
              <a:buBlip>
                <a:blip r:embed="rId3"/>
              </a:buBlip>
              <a:defRPr cap="all" baseline="0">
                <a:solidFill>
                  <a:schemeClr val="accent2"/>
                </a:solidFill>
              </a:defRPr>
            </a:lvl1pPr>
            <a:lvl2pPr marL="1008000" indent="-504000">
              <a:buClr>
                <a:schemeClr val="accent2"/>
              </a:buClr>
              <a:buFont typeface="+mj-lt"/>
              <a:buAutoNum type="arabicPeriod"/>
              <a:defRPr/>
            </a:lvl2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D9C753-DCFC-4CAB-BC9F-8EB05118DEBF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DB5BC-9DB6-416E-8566-8366C259475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57491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 s obrázek, střední obrázek či graf s p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ázek 17">
            <a:extLst>
              <a:ext uri="{FF2B5EF4-FFF2-40B4-BE49-F238E27FC236}">
                <a16:creationId xmlns:a16="http://schemas.microsoft.com/office/drawing/2014/main" id="{6865A150-1EE0-4672-977E-583F41997A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20546"/>
          <a:stretch>
            <a:fillRect/>
          </a:stretch>
        </p:blipFill>
        <p:spPr bwMode="auto">
          <a:xfrm flipH="1">
            <a:off x="6257925" y="2011363"/>
            <a:ext cx="525463" cy="1045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200" y="1980000"/>
            <a:ext cx="4500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4248000"/>
            <a:ext cx="4500000" cy="4104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15"/>
          </p:nvPr>
        </p:nvSpPr>
        <p:spPr>
          <a:xfrm>
            <a:off x="7239600" y="1979612"/>
            <a:ext cx="10248300" cy="990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25"/>
          </p:nvPr>
        </p:nvSpPr>
        <p:spPr>
          <a:xfrm>
            <a:off x="7239600" y="12111000"/>
            <a:ext cx="15897600" cy="432000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2800" b="0" i="1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rázek 5"/>
          <p:cNvSpPr>
            <a:spLocks noGrp="1"/>
          </p:cNvSpPr>
          <p:nvPr>
            <p:ph type="pic" sz="quarter" idx="26"/>
          </p:nvPr>
        </p:nvSpPr>
        <p:spPr>
          <a:xfrm>
            <a:off x="1249200" y="8679600"/>
            <a:ext cx="4500000" cy="3787200"/>
          </a:xfrm>
        </p:spPr>
        <p:txBody>
          <a:bodyPr rtlCol="0">
            <a:normAutofit/>
          </a:bodyPr>
          <a:lstStyle/>
          <a:p>
            <a:pPr lv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7"/>
          </p:nvPr>
        </p:nvSpPr>
        <p:spPr>
          <a:xfrm>
            <a:off x="18072000" y="2880000"/>
            <a:ext cx="2880000" cy="432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8"/>
          </p:nvPr>
        </p:nvSpPr>
        <p:spPr>
          <a:xfrm>
            <a:off x="18072000" y="3420000"/>
            <a:ext cx="2880000" cy="14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27"/>
          </p:nvPr>
        </p:nvSpPr>
        <p:spPr>
          <a:xfrm>
            <a:off x="18072000" y="5160000"/>
            <a:ext cx="2880000" cy="432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8"/>
          </p:nvPr>
        </p:nvSpPr>
        <p:spPr>
          <a:xfrm>
            <a:off x="18072000" y="5724000"/>
            <a:ext cx="2880000" cy="14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9"/>
          </p:nvPr>
        </p:nvSpPr>
        <p:spPr>
          <a:xfrm>
            <a:off x="18072000" y="7440000"/>
            <a:ext cx="2880000" cy="432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7" name="Zástupný symbol pro text 13"/>
          <p:cNvSpPr>
            <a:spLocks noGrp="1"/>
          </p:cNvSpPr>
          <p:nvPr>
            <p:ph type="body" sz="quarter" idx="30"/>
          </p:nvPr>
        </p:nvSpPr>
        <p:spPr>
          <a:xfrm>
            <a:off x="18072000" y="7992000"/>
            <a:ext cx="2880000" cy="14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31"/>
          </p:nvPr>
        </p:nvSpPr>
        <p:spPr>
          <a:xfrm>
            <a:off x="18072000" y="9720000"/>
            <a:ext cx="2880000" cy="4320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Zástupný symbol pro text 13"/>
          <p:cNvSpPr>
            <a:spLocks noGrp="1"/>
          </p:cNvSpPr>
          <p:nvPr>
            <p:ph type="body" sz="quarter" idx="32"/>
          </p:nvPr>
        </p:nvSpPr>
        <p:spPr>
          <a:xfrm>
            <a:off x="18072000" y="10260000"/>
            <a:ext cx="2880000" cy="14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1" name="Zástupný symbol pro datum 2">
            <a:extLst>
              <a:ext uri="{FF2B5EF4-FFF2-40B4-BE49-F238E27FC236}">
                <a16:creationId xmlns:a16="http://schemas.microsoft.com/office/drawing/2014/main" id="{0D46C966-87AE-47A1-A1CA-0F957814C7BD}"/>
              </a:ext>
            </a:extLst>
          </p:cNvPr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" name="Zástupný symbol pro zápatí 6">
            <a:extLst>
              <a:ext uri="{FF2B5EF4-FFF2-40B4-BE49-F238E27FC236}">
                <a16:creationId xmlns:a16="http://schemas.microsoft.com/office/drawing/2014/main" id="{6ED4EF08-5B85-4F97-BB5B-67B1AA5817B7}"/>
              </a:ext>
            </a:extLst>
          </p:cNvPr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3" name="Zástupný symbol pro číslo snímku 7">
            <a:extLst>
              <a:ext uri="{FF2B5EF4-FFF2-40B4-BE49-F238E27FC236}">
                <a16:creationId xmlns:a16="http://schemas.microsoft.com/office/drawing/2014/main" id="{0C756657-55DE-4B5C-AF53-72433EC28DFB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24E74-ECB4-40F6-BEE8-82B32EFA255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090788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 s líst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ístek s linkou">
            <a:extLst>
              <a:ext uri="{FF2B5EF4-FFF2-40B4-BE49-F238E27FC236}">
                <a16:creationId xmlns:a16="http://schemas.microsoft.com/office/drawing/2014/main" id="{7E134FA7-82EF-47CD-B870-4BCFF38515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3300"/>
          <a:stretch>
            <a:fillRect/>
          </a:stretch>
        </p:blipFill>
        <p:spPr bwMode="auto">
          <a:xfrm>
            <a:off x="428625" y="449263"/>
            <a:ext cx="525463" cy="128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25A8871-F084-4955-A17E-F045B9F702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2FFB5-E1F1-49A2-A583-A86B87C208F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88650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den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ístek s linkou">
            <a:extLst>
              <a:ext uri="{FF2B5EF4-FFF2-40B4-BE49-F238E27FC236}">
                <a16:creationId xmlns:a16="http://schemas.microsoft.com/office/drawing/2014/main" id="{0E77FBB6-D7AA-4B1E-AED6-B4C4521B22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3300"/>
          <a:stretch>
            <a:fillRect/>
          </a:stretch>
        </p:blipFill>
        <p:spPr bwMode="auto">
          <a:xfrm>
            <a:off x="428625" y="449263"/>
            <a:ext cx="525463" cy="128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3"/>
          </p:nvPr>
        </p:nvSpPr>
        <p:spPr>
          <a:xfrm>
            <a:off x="1249200" y="3240000"/>
            <a:ext cx="21888000" cy="9226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860FF-98F9-43DF-90DB-E6330A13DB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89494-B88E-4E02-BAD3-5684CA17D2C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27029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Lístek s linkou">
            <a:extLst>
              <a:ext uri="{FF2B5EF4-FFF2-40B4-BE49-F238E27FC236}">
                <a16:creationId xmlns:a16="http://schemas.microsoft.com/office/drawing/2014/main" id="{207F07B2-DEBF-41ED-8B49-408B3DD81F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3300"/>
          <a:stretch>
            <a:fillRect/>
          </a:stretch>
        </p:blipFill>
        <p:spPr bwMode="auto">
          <a:xfrm>
            <a:off x="428625" y="449263"/>
            <a:ext cx="525463" cy="128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3"/>
          </p:nvPr>
        </p:nvSpPr>
        <p:spPr>
          <a:xfrm>
            <a:off x="1249200" y="3240000"/>
            <a:ext cx="10321200" cy="9226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3"/>
          <p:cNvSpPr>
            <a:spLocks noGrp="1"/>
          </p:cNvSpPr>
          <p:nvPr>
            <p:ph sz="quarter" idx="14"/>
          </p:nvPr>
        </p:nvSpPr>
        <p:spPr>
          <a:xfrm>
            <a:off x="12816000" y="3240000"/>
            <a:ext cx="10321200" cy="9226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FEDA40E-4C33-4B74-BFAA-052967F370E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A9327-205C-4005-82B5-0438FBDF04C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3695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ěkujeme za pozorno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ílý podklad"/>
          <p:cNvSpPr>
            <a:spLocks noGrp="1"/>
          </p:cNvSpPr>
          <p:nvPr>
            <p:ph type="body" sz="quarter" idx="12"/>
          </p:nvPr>
        </p:nvSpPr>
        <p:spPr>
          <a:xfrm>
            <a:off x="5713587" y="4338000"/>
            <a:ext cx="12960000" cy="5040000"/>
          </a:xfrm>
          <a:solidFill>
            <a:srgbClr val="FFFFFF">
              <a:alpha val="85098"/>
            </a:srgb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61200" y="4338000"/>
            <a:ext cx="7812387" cy="3780000"/>
          </a:xfrm>
          <a:noFill/>
        </p:spPr>
        <p:txBody>
          <a:bodyPr anchor="ctr"/>
          <a:lstStyle>
            <a:lvl1pPr algn="l">
              <a:lnSpc>
                <a:spcPts val="7800"/>
              </a:lnSpc>
              <a:defRPr sz="66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3587" y="8118000"/>
            <a:ext cx="12960000" cy="1260000"/>
          </a:xfrm>
          <a:noFill/>
        </p:spPr>
        <p:txBody>
          <a:bodyPr anchor="ctr" anchorCtr="1">
            <a:normAutofit/>
          </a:bodyPr>
          <a:lstStyle>
            <a:lvl1pPr marL="0" indent="0" algn="ctr">
              <a:spcBef>
                <a:spcPts val="600"/>
              </a:spcBef>
              <a:spcAft>
                <a:spcPts val="600"/>
              </a:spcAft>
              <a:buNone/>
              <a:defRPr sz="2800" cap="none" baseline="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5" name="Zástup Podkladový obrázek"/>
          <p:cNvSpPr>
            <a:spLocks noGrp="1" noChangeAspect="1"/>
          </p:cNvSpPr>
          <p:nvPr>
            <p:ph type="pic" sz="quarter" idx="13"/>
          </p:nvPr>
        </p:nvSpPr>
        <p:spPr>
          <a:xfrm>
            <a:off x="457200" y="457200"/>
            <a:ext cx="23472000" cy="12801600"/>
          </a:xfrm>
        </p:spPr>
        <p:txBody>
          <a:bodyPr rtlCol="0">
            <a:normAutofit/>
          </a:bodyPr>
          <a:lstStyle/>
          <a:p>
            <a:pPr lvl="0"/>
            <a:r>
              <a:rPr lang="cs-CZ" noProof="0"/>
              <a:t>Kliknutím na ikonu přidáte obrázek.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156704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ístek s linkou">
            <a:extLst>
              <a:ext uri="{FF2B5EF4-FFF2-40B4-BE49-F238E27FC236}">
                <a16:creationId xmlns:a16="http://schemas.microsoft.com/office/drawing/2014/main" id="{B6AA828B-DA30-4322-B584-1F9D51E698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3300"/>
          <a:stretch>
            <a:fillRect/>
          </a:stretch>
        </p:blipFill>
        <p:spPr bwMode="auto">
          <a:xfrm>
            <a:off x="11706225" y="449263"/>
            <a:ext cx="525463" cy="128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31600" y="1980000"/>
            <a:ext cx="10614150" cy="1224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10825200" cy="12801600"/>
          </a:xfrm>
        </p:spPr>
        <p:txBody>
          <a:bodyPr rtlCol="0">
            <a:normAutofit/>
          </a:bodyPr>
          <a:lstStyle/>
          <a:p>
            <a:pPr lv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14" name="Zástup Položka obsahu 1"/>
          <p:cNvSpPr>
            <a:spLocks noGrp="1"/>
          </p:cNvSpPr>
          <p:nvPr>
            <p:ph type="body" sz="quarter" idx="14"/>
          </p:nvPr>
        </p:nvSpPr>
        <p:spPr>
          <a:xfrm>
            <a:off x="12531600" y="3672000"/>
            <a:ext cx="10605600" cy="8786700"/>
          </a:xfrm>
        </p:spPr>
        <p:txBody>
          <a:bodyPr/>
          <a:lstStyle>
            <a:lvl1pPr marL="648000" indent="-648000">
              <a:spcBef>
                <a:spcPts val="0"/>
              </a:spcBef>
              <a:spcAft>
                <a:spcPts val="9000"/>
              </a:spcAft>
              <a:buSzPct val="150000"/>
              <a:buFontTx/>
              <a:buBlip>
                <a:blip r:embed="rId3"/>
              </a:buBlip>
              <a:defRPr sz="36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BA8E7-AEA3-4624-85FA-50FEC3E356C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88135-FF20-4DF1-8A4C-7E03B9251C8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11900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, široký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17">
            <a:extLst>
              <a:ext uri="{FF2B5EF4-FFF2-40B4-BE49-F238E27FC236}">
                <a16:creationId xmlns:a16="http://schemas.microsoft.com/office/drawing/2014/main" id="{3EF7ECDF-7FB6-4A57-91DE-F14CCC2177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78" r="70308" b="14838"/>
          <a:stretch>
            <a:fillRect/>
          </a:stretch>
        </p:blipFill>
        <p:spPr bwMode="auto">
          <a:xfrm flipH="1">
            <a:off x="6257925" y="2020888"/>
            <a:ext cx="525463" cy="1123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200" y="1980000"/>
            <a:ext cx="4968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7239600" y="457200"/>
            <a:ext cx="16689600" cy="12801600"/>
          </a:xfrm>
        </p:spPr>
        <p:txBody>
          <a:bodyPr rtlCol="0">
            <a:normAutofit/>
          </a:bodyPr>
          <a:lstStyle/>
          <a:p>
            <a:pPr lv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4248000"/>
            <a:ext cx="4968000" cy="82107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028886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obrázek a text v bloc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780431D4-D13F-4EF7-B427-FCEF2328F94A}"/>
              </a:ext>
            </a:extLst>
          </p:cNvPr>
          <p:cNvCxnSpPr>
            <a:cxnSpLocks/>
          </p:cNvCxnSpPr>
          <p:nvPr userDrawn="1"/>
        </p:nvCxnSpPr>
        <p:spPr>
          <a:xfrm>
            <a:off x="11850688" y="1979613"/>
            <a:ext cx="0" cy="11279187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Obrázek 18">
            <a:extLst>
              <a:ext uri="{FF2B5EF4-FFF2-40B4-BE49-F238E27FC236}">
                <a16:creationId xmlns:a16="http://schemas.microsoft.com/office/drawing/2014/main" id="{7E9BFA20-75E4-470F-9B44-A500C119DC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3300"/>
          <a:stretch>
            <a:fillRect/>
          </a:stretch>
        </p:blipFill>
        <p:spPr bwMode="auto">
          <a:xfrm>
            <a:off x="6715125" y="439738"/>
            <a:ext cx="525463" cy="128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000" y="1980000"/>
            <a:ext cx="4032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5835600" cy="12801600"/>
          </a:xfrm>
        </p:spPr>
        <p:txBody>
          <a:bodyPr rtlCol="0">
            <a:normAutofit/>
          </a:bodyPr>
          <a:lstStyle/>
          <a:p>
            <a:pPr lv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7272000" y="4248000"/>
            <a:ext cx="4068000" cy="82107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5"/>
          </p:nvPr>
        </p:nvSpPr>
        <p:spPr>
          <a:xfrm>
            <a:off x="12693600" y="1980000"/>
            <a:ext cx="4320000" cy="5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Zástupný symbol pro text 13"/>
          <p:cNvSpPr>
            <a:spLocks noGrp="1"/>
          </p:cNvSpPr>
          <p:nvPr>
            <p:ph type="body" sz="quarter" idx="16"/>
          </p:nvPr>
        </p:nvSpPr>
        <p:spPr>
          <a:xfrm>
            <a:off x="17906400" y="1980000"/>
            <a:ext cx="4320000" cy="5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17"/>
          </p:nvPr>
        </p:nvSpPr>
        <p:spPr>
          <a:xfrm>
            <a:off x="12693600" y="6696000"/>
            <a:ext cx="4320000" cy="5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18"/>
          </p:nvPr>
        </p:nvSpPr>
        <p:spPr>
          <a:xfrm>
            <a:off x="17906400" y="6696000"/>
            <a:ext cx="4320000" cy="5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all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9"/>
          </p:nvPr>
        </p:nvSpPr>
        <p:spPr>
          <a:xfrm>
            <a:off x="12693600" y="2628000"/>
            <a:ext cx="4320000" cy="37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20"/>
          </p:nvPr>
        </p:nvSpPr>
        <p:spPr>
          <a:xfrm>
            <a:off x="17906400" y="2628000"/>
            <a:ext cx="4320000" cy="37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1"/>
          </p:nvPr>
        </p:nvSpPr>
        <p:spPr>
          <a:xfrm>
            <a:off x="12693600" y="7344000"/>
            <a:ext cx="4320000" cy="37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2"/>
          </p:nvPr>
        </p:nvSpPr>
        <p:spPr>
          <a:xfrm>
            <a:off x="17906400" y="7344000"/>
            <a:ext cx="4320000" cy="37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EB707BAC-5975-40B0-A6F2-99A36C9D9239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E1D9D-0E30-4257-9304-973D023EA3E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14544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řední obrázek, text,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7">
            <a:extLst>
              <a:ext uri="{FF2B5EF4-FFF2-40B4-BE49-F238E27FC236}">
                <a16:creationId xmlns:a16="http://schemas.microsoft.com/office/drawing/2014/main" id="{2A9CEDDC-638D-49C6-83C9-E25806A0BD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3300"/>
          <a:stretch>
            <a:fillRect/>
          </a:stretch>
        </p:blipFill>
        <p:spPr bwMode="auto">
          <a:xfrm>
            <a:off x="11439525" y="439738"/>
            <a:ext cx="525463" cy="128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82800" y="3240000"/>
            <a:ext cx="10454400" cy="1332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10562400" cy="12801600"/>
          </a:xfrm>
        </p:spPr>
        <p:txBody>
          <a:bodyPr rtlCol="0">
            <a:normAutofit/>
          </a:bodyPr>
          <a:lstStyle/>
          <a:p>
            <a:pPr lv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682800" y="4680000"/>
            <a:ext cx="10454400" cy="432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17"/>
          </p:nvPr>
        </p:nvSpPr>
        <p:spPr>
          <a:xfrm>
            <a:off x="16002000" y="10440000"/>
            <a:ext cx="2160000" cy="10800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9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18"/>
          </p:nvPr>
        </p:nvSpPr>
        <p:spPr>
          <a:xfrm>
            <a:off x="16002000" y="11634573"/>
            <a:ext cx="2160000" cy="79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7" name="Zástupný symbol pro obrázek 7"/>
          <p:cNvSpPr>
            <a:spLocks noGrp="1"/>
          </p:cNvSpPr>
          <p:nvPr>
            <p:ph type="pic" sz="quarter" idx="23"/>
          </p:nvPr>
        </p:nvSpPr>
        <p:spPr>
          <a:xfrm>
            <a:off x="12682800" y="9331200"/>
            <a:ext cx="2865600" cy="3135600"/>
          </a:xfrm>
        </p:spPr>
        <p:txBody>
          <a:bodyPr rtlCol="0">
            <a:normAutofit/>
          </a:bodyPr>
          <a:lstStyle/>
          <a:p>
            <a:pPr lv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24"/>
          </p:nvPr>
        </p:nvSpPr>
        <p:spPr>
          <a:xfrm>
            <a:off x="18684000" y="10440000"/>
            <a:ext cx="2160000" cy="10800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9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Zástupný symbol pro text 13"/>
          <p:cNvSpPr>
            <a:spLocks noGrp="1"/>
          </p:cNvSpPr>
          <p:nvPr>
            <p:ph type="body" sz="quarter" idx="25"/>
          </p:nvPr>
        </p:nvSpPr>
        <p:spPr>
          <a:xfrm>
            <a:off x="21348000" y="10440000"/>
            <a:ext cx="2160000" cy="10800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9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Zástupný symbol pro text 13"/>
          <p:cNvSpPr>
            <a:spLocks noGrp="1"/>
          </p:cNvSpPr>
          <p:nvPr>
            <p:ph type="body" sz="quarter" idx="26"/>
          </p:nvPr>
        </p:nvSpPr>
        <p:spPr>
          <a:xfrm>
            <a:off x="18684000" y="11635200"/>
            <a:ext cx="2160000" cy="79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1" name="Zástupný symbol pro text 13"/>
          <p:cNvSpPr>
            <a:spLocks noGrp="1"/>
          </p:cNvSpPr>
          <p:nvPr>
            <p:ph type="body" sz="quarter" idx="27"/>
          </p:nvPr>
        </p:nvSpPr>
        <p:spPr>
          <a:xfrm>
            <a:off x="21348000" y="11635200"/>
            <a:ext cx="2160000" cy="79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1ABC4BA-35DA-459C-AA8B-E75B0688D27B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DAC98-EAC1-4EDD-BC68-8A6F39C1B2D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06327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, graf či obrázek s p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7">
            <a:extLst>
              <a:ext uri="{FF2B5EF4-FFF2-40B4-BE49-F238E27FC236}">
                <a16:creationId xmlns:a16="http://schemas.microsoft.com/office/drawing/2014/main" id="{8890A9A7-5B19-482C-B144-96417B1C98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8" t="14410" r="71880" b="8524"/>
          <a:stretch>
            <a:fillRect/>
          </a:stretch>
        </p:blipFill>
        <p:spPr bwMode="auto">
          <a:xfrm>
            <a:off x="6191250" y="1903413"/>
            <a:ext cx="666750" cy="1056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200" y="1980000"/>
            <a:ext cx="4968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4248000"/>
            <a:ext cx="4968000" cy="82116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5"/>
          </p:nvPr>
        </p:nvSpPr>
        <p:spPr>
          <a:xfrm>
            <a:off x="7920000" y="2017713"/>
            <a:ext cx="15217200" cy="602270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17"/>
          </p:nvPr>
        </p:nvSpPr>
        <p:spPr>
          <a:xfrm>
            <a:off x="8910000" y="8676000"/>
            <a:ext cx="2880000" cy="10800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18"/>
          </p:nvPr>
        </p:nvSpPr>
        <p:spPr>
          <a:xfrm>
            <a:off x="8910000" y="9864000"/>
            <a:ext cx="2880000" cy="180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9"/>
          </p:nvPr>
        </p:nvSpPr>
        <p:spPr>
          <a:xfrm>
            <a:off x="12366000" y="8676000"/>
            <a:ext cx="2880000" cy="10800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20"/>
          </p:nvPr>
        </p:nvSpPr>
        <p:spPr>
          <a:xfrm>
            <a:off x="12366000" y="9864000"/>
            <a:ext cx="2880000" cy="180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21"/>
          </p:nvPr>
        </p:nvSpPr>
        <p:spPr>
          <a:xfrm>
            <a:off x="15822000" y="8676000"/>
            <a:ext cx="2880000" cy="10800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2"/>
          </p:nvPr>
        </p:nvSpPr>
        <p:spPr>
          <a:xfrm>
            <a:off x="15822000" y="9864000"/>
            <a:ext cx="2880000" cy="180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3"/>
          </p:nvPr>
        </p:nvSpPr>
        <p:spPr>
          <a:xfrm>
            <a:off x="19278000" y="8676000"/>
            <a:ext cx="2880000" cy="10800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7" name="Zástupný symbol pro text 13"/>
          <p:cNvSpPr>
            <a:spLocks noGrp="1"/>
          </p:cNvSpPr>
          <p:nvPr>
            <p:ph type="body" sz="quarter" idx="24"/>
          </p:nvPr>
        </p:nvSpPr>
        <p:spPr>
          <a:xfrm>
            <a:off x="19278000" y="9864000"/>
            <a:ext cx="2880000" cy="180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25"/>
          </p:nvPr>
        </p:nvSpPr>
        <p:spPr>
          <a:xfrm>
            <a:off x="7239600" y="12111000"/>
            <a:ext cx="15897600" cy="432000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2800" b="0" i="1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Zástupný symbol pro datum 7">
            <a:extLst>
              <a:ext uri="{FF2B5EF4-FFF2-40B4-BE49-F238E27FC236}">
                <a16:creationId xmlns:a16="http://schemas.microsoft.com/office/drawing/2014/main" id="{C9471299-2B16-429E-92EE-4C096FCC2FEC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1" name="Zástupný symbol pro zápatí 19">
            <a:extLst>
              <a:ext uri="{FF2B5EF4-FFF2-40B4-BE49-F238E27FC236}">
                <a16:creationId xmlns:a16="http://schemas.microsoft.com/office/drawing/2014/main" id="{52187BCF-6D15-4360-A521-FEA0E41BF57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2" name="Zástupný symbol pro číslo snímku 20">
            <a:extLst>
              <a:ext uri="{FF2B5EF4-FFF2-40B4-BE49-F238E27FC236}">
                <a16:creationId xmlns:a16="http://schemas.microsoft.com/office/drawing/2014/main" id="{0EEB3904-5E2D-40BF-8901-F8ED73D9EC3A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EE9D1-3359-4501-84CC-371AE5CA263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28028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, tři obrázky s po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ázek 17">
            <a:extLst>
              <a:ext uri="{FF2B5EF4-FFF2-40B4-BE49-F238E27FC236}">
                <a16:creationId xmlns:a16="http://schemas.microsoft.com/office/drawing/2014/main" id="{617E29BE-A5E6-4B76-9C29-D4F1BB439F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8" t="14410" r="71880" b="8524"/>
          <a:stretch>
            <a:fillRect/>
          </a:stretch>
        </p:blipFill>
        <p:spPr bwMode="auto">
          <a:xfrm>
            <a:off x="6191250" y="1903413"/>
            <a:ext cx="666750" cy="1056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C62F1979-78F6-4C0C-8D8B-8ADFDF7B80C6}"/>
              </a:ext>
            </a:extLst>
          </p:cNvPr>
          <p:cNvCxnSpPr>
            <a:cxnSpLocks/>
          </p:cNvCxnSpPr>
          <p:nvPr userDrawn="1"/>
        </p:nvCxnSpPr>
        <p:spPr>
          <a:xfrm>
            <a:off x="11785600" y="1979613"/>
            <a:ext cx="0" cy="10487025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94D15393-D44C-4A23-8E03-F8D4005DFFDA}"/>
              </a:ext>
            </a:extLst>
          </p:cNvPr>
          <p:cNvCxnSpPr>
            <a:cxnSpLocks/>
          </p:cNvCxnSpPr>
          <p:nvPr userDrawn="1"/>
        </p:nvCxnSpPr>
        <p:spPr>
          <a:xfrm>
            <a:off x="17070388" y="1979613"/>
            <a:ext cx="0" cy="10487025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200" y="1980000"/>
            <a:ext cx="4968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7239600" y="2059200"/>
            <a:ext cx="3812400" cy="5436000"/>
          </a:xfrm>
        </p:spPr>
        <p:txBody>
          <a:bodyPr rtlCol="0">
            <a:normAutofit/>
          </a:bodyPr>
          <a:lstStyle/>
          <a:p>
            <a:pPr lv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4248000"/>
            <a:ext cx="4968000" cy="82107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obrázek 7"/>
          <p:cNvSpPr>
            <a:spLocks noGrp="1"/>
          </p:cNvSpPr>
          <p:nvPr>
            <p:ph type="pic" sz="quarter" idx="15"/>
          </p:nvPr>
        </p:nvSpPr>
        <p:spPr>
          <a:xfrm>
            <a:off x="12529800" y="2059200"/>
            <a:ext cx="3812400" cy="5436000"/>
          </a:xfrm>
        </p:spPr>
        <p:txBody>
          <a:bodyPr rtlCol="0">
            <a:normAutofit/>
          </a:bodyPr>
          <a:lstStyle/>
          <a:p>
            <a:pPr lv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10" name="Zástupný symbol pro obrázek 7"/>
          <p:cNvSpPr>
            <a:spLocks noGrp="1"/>
          </p:cNvSpPr>
          <p:nvPr>
            <p:ph type="pic" sz="quarter" idx="16"/>
          </p:nvPr>
        </p:nvSpPr>
        <p:spPr>
          <a:xfrm>
            <a:off x="17820000" y="2059200"/>
            <a:ext cx="3812400" cy="5436000"/>
          </a:xfrm>
        </p:spPr>
        <p:txBody>
          <a:bodyPr rtlCol="0">
            <a:normAutofit/>
          </a:bodyPr>
          <a:lstStyle/>
          <a:p>
            <a:pPr lv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11" name="Zástupný symbol pro text 13"/>
          <p:cNvSpPr>
            <a:spLocks noGrp="1"/>
          </p:cNvSpPr>
          <p:nvPr>
            <p:ph type="body" sz="quarter" idx="17"/>
          </p:nvPr>
        </p:nvSpPr>
        <p:spPr>
          <a:xfrm>
            <a:off x="7239600" y="8042400"/>
            <a:ext cx="3812400" cy="5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8"/>
          </p:nvPr>
        </p:nvSpPr>
        <p:spPr>
          <a:xfrm>
            <a:off x="7239600" y="8712000"/>
            <a:ext cx="3812400" cy="19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19"/>
          </p:nvPr>
        </p:nvSpPr>
        <p:spPr>
          <a:xfrm>
            <a:off x="12531600" y="8042400"/>
            <a:ext cx="3812400" cy="5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0"/>
          </p:nvPr>
        </p:nvSpPr>
        <p:spPr>
          <a:xfrm>
            <a:off x="12531600" y="8712000"/>
            <a:ext cx="3812400" cy="19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1"/>
          </p:nvPr>
        </p:nvSpPr>
        <p:spPr>
          <a:xfrm>
            <a:off x="17820000" y="8042400"/>
            <a:ext cx="3812400" cy="54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b="1" cap="all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7" name="Zástupný symbol pro text 13"/>
          <p:cNvSpPr>
            <a:spLocks noGrp="1"/>
          </p:cNvSpPr>
          <p:nvPr>
            <p:ph type="body" sz="quarter" idx="22"/>
          </p:nvPr>
        </p:nvSpPr>
        <p:spPr>
          <a:xfrm>
            <a:off x="17820000" y="8712000"/>
            <a:ext cx="3812400" cy="1980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23"/>
          </p:nvPr>
        </p:nvSpPr>
        <p:spPr>
          <a:xfrm>
            <a:off x="7239600" y="10800000"/>
            <a:ext cx="3812400" cy="12960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2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Zástupný symbol pro text 13"/>
          <p:cNvSpPr>
            <a:spLocks noGrp="1"/>
          </p:cNvSpPr>
          <p:nvPr>
            <p:ph type="body" sz="quarter" idx="24"/>
          </p:nvPr>
        </p:nvSpPr>
        <p:spPr>
          <a:xfrm>
            <a:off x="7239600" y="12175650"/>
            <a:ext cx="3812400" cy="3600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400" b="0" i="1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Zástupný symbol pro text 13"/>
          <p:cNvSpPr>
            <a:spLocks noGrp="1"/>
          </p:cNvSpPr>
          <p:nvPr>
            <p:ph type="body" sz="quarter" idx="25"/>
          </p:nvPr>
        </p:nvSpPr>
        <p:spPr>
          <a:xfrm>
            <a:off x="12531600" y="10800000"/>
            <a:ext cx="3816000" cy="12960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2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1" name="Zástupný symbol pro text 13"/>
          <p:cNvSpPr>
            <a:spLocks noGrp="1"/>
          </p:cNvSpPr>
          <p:nvPr>
            <p:ph type="body" sz="quarter" idx="26"/>
          </p:nvPr>
        </p:nvSpPr>
        <p:spPr>
          <a:xfrm>
            <a:off x="12531600" y="12174300"/>
            <a:ext cx="3812400" cy="3600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400" b="0" i="1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Zástupný symbol pro text 13"/>
          <p:cNvSpPr>
            <a:spLocks noGrp="1"/>
          </p:cNvSpPr>
          <p:nvPr>
            <p:ph type="body" sz="quarter" idx="27"/>
          </p:nvPr>
        </p:nvSpPr>
        <p:spPr>
          <a:xfrm>
            <a:off x="17820000" y="10800000"/>
            <a:ext cx="3812400" cy="12960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26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3" name="Zástupný symbol pro text 13"/>
          <p:cNvSpPr>
            <a:spLocks noGrp="1"/>
          </p:cNvSpPr>
          <p:nvPr>
            <p:ph type="body" sz="quarter" idx="28"/>
          </p:nvPr>
        </p:nvSpPr>
        <p:spPr>
          <a:xfrm>
            <a:off x="17820000" y="12174300"/>
            <a:ext cx="3812400" cy="3600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400" b="0" i="1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7" name="Zástupný symbol pro datum 2">
            <a:extLst>
              <a:ext uri="{FF2B5EF4-FFF2-40B4-BE49-F238E27FC236}">
                <a16:creationId xmlns:a16="http://schemas.microsoft.com/office/drawing/2014/main" id="{45355EB6-D243-46C0-ACBB-346668952ACD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8" name="Zástupný symbol pro zápatí 4">
            <a:extLst>
              <a:ext uri="{FF2B5EF4-FFF2-40B4-BE49-F238E27FC236}">
                <a16:creationId xmlns:a16="http://schemas.microsoft.com/office/drawing/2014/main" id="{4FE1D62B-7D83-46C6-AC00-FA24641C013B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9" name="Zástupný symbol pro číslo snímku 5">
            <a:extLst>
              <a:ext uri="{FF2B5EF4-FFF2-40B4-BE49-F238E27FC236}">
                <a16:creationId xmlns:a16="http://schemas.microsoft.com/office/drawing/2014/main" id="{FEE0ABA9-7CD1-4CFF-9323-325F4D0C19F2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FB01D-BDF7-4725-9C3E-B0AE08A4B4F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48514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text, široký graf či tabulka se zdroj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ázek 17">
            <a:extLst>
              <a:ext uri="{FF2B5EF4-FFF2-40B4-BE49-F238E27FC236}">
                <a16:creationId xmlns:a16="http://schemas.microsoft.com/office/drawing/2014/main" id="{B4EBD5F8-D576-467B-84CD-0F5CBD693F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14767"/>
          <a:stretch>
            <a:fillRect/>
          </a:stretch>
        </p:blipFill>
        <p:spPr bwMode="auto">
          <a:xfrm flipH="1">
            <a:off x="6257925" y="2011363"/>
            <a:ext cx="525463" cy="1124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4"/>
          <p:cNvSpPr>
            <a:spLocks noGrp="1"/>
          </p:cNvSpPr>
          <p:nvPr>
            <p:ph sz="quarter" idx="15"/>
          </p:nvPr>
        </p:nvSpPr>
        <p:spPr>
          <a:xfrm>
            <a:off x="7239600" y="1979612"/>
            <a:ext cx="15897600" cy="104790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9200" y="1980000"/>
            <a:ext cx="4968000" cy="1980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Zástupný symbol pro text 13"/>
          <p:cNvSpPr>
            <a:spLocks noGrp="1"/>
          </p:cNvSpPr>
          <p:nvPr>
            <p:ph type="body" sz="quarter" idx="14"/>
          </p:nvPr>
        </p:nvSpPr>
        <p:spPr>
          <a:xfrm>
            <a:off x="1249200" y="4248000"/>
            <a:ext cx="4968000" cy="82107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3200" cap="none" baseline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text 13"/>
          <p:cNvSpPr>
            <a:spLocks noGrp="1"/>
          </p:cNvSpPr>
          <p:nvPr>
            <p:ph type="body" sz="quarter" idx="25"/>
          </p:nvPr>
        </p:nvSpPr>
        <p:spPr>
          <a:xfrm>
            <a:off x="7239600" y="12903000"/>
            <a:ext cx="12960000" cy="432000"/>
          </a:xfrm>
        </p:spPr>
        <p:txBody>
          <a:bodyPr anchor="b">
            <a:normAutofit/>
          </a:bodyPr>
          <a:lstStyle>
            <a:lvl1pPr marL="0" indent="0">
              <a:buFontTx/>
              <a:buNone/>
              <a:defRPr sz="2800" b="0" i="1" cap="none" baseline="0">
                <a:solidFill>
                  <a:schemeClr val="bg2"/>
                </a:solidFill>
                <a:latin typeface="+mn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26"/>
          </p:nvPr>
        </p:nvSpPr>
        <p:spPr>
          <a:xfrm>
            <a:off x="20498400" y="1979810"/>
            <a:ext cx="432000" cy="432000"/>
          </a:xfrm>
          <a:solidFill>
            <a:schemeClr val="accent1"/>
          </a:solidFill>
        </p:spPr>
        <p:txBody>
          <a:bodyPr anchor="ctr" anchorCtr="1"/>
          <a:lstStyle>
            <a:lvl1pPr marL="0" indent="0">
              <a:spcBef>
                <a:spcPts val="0"/>
              </a:spcBef>
              <a:buFontTx/>
              <a:buNone/>
              <a:defRPr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Zástupný symbol pro text 5"/>
          <p:cNvSpPr>
            <a:spLocks noGrp="1"/>
          </p:cNvSpPr>
          <p:nvPr>
            <p:ph type="body" sz="quarter" idx="27"/>
          </p:nvPr>
        </p:nvSpPr>
        <p:spPr>
          <a:xfrm>
            <a:off x="20498400" y="3148010"/>
            <a:ext cx="432000" cy="432000"/>
          </a:xfrm>
          <a:solidFill>
            <a:schemeClr val="accent3"/>
          </a:solidFill>
        </p:spPr>
        <p:txBody>
          <a:bodyPr anchor="ctr" anchorCtr="1"/>
          <a:lstStyle>
            <a:lvl1pPr marL="0" indent="0">
              <a:spcBef>
                <a:spcPts val="0"/>
              </a:spcBef>
              <a:buFontTx/>
              <a:buNone/>
              <a:defRPr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Zástupný symbol pro text 5"/>
          <p:cNvSpPr>
            <a:spLocks noGrp="1"/>
          </p:cNvSpPr>
          <p:nvPr>
            <p:ph type="body" sz="quarter" idx="28"/>
          </p:nvPr>
        </p:nvSpPr>
        <p:spPr>
          <a:xfrm>
            <a:off x="20498400" y="2563910"/>
            <a:ext cx="432000" cy="432000"/>
          </a:xfrm>
          <a:solidFill>
            <a:schemeClr val="accent4"/>
          </a:solidFill>
        </p:spPr>
        <p:txBody>
          <a:bodyPr anchor="ctr" anchorCtr="1"/>
          <a:lstStyle>
            <a:lvl1pPr marL="0" indent="0">
              <a:spcBef>
                <a:spcPts val="0"/>
              </a:spcBef>
              <a:buFontTx/>
              <a:buNone/>
              <a:defRPr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8"/>
          </p:nvPr>
        </p:nvSpPr>
        <p:spPr>
          <a:xfrm>
            <a:off x="21074400" y="2012154"/>
            <a:ext cx="2062800" cy="4320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2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29"/>
          </p:nvPr>
        </p:nvSpPr>
        <p:spPr>
          <a:xfrm>
            <a:off x="21074400" y="2563200"/>
            <a:ext cx="2062800" cy="4320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2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30"/>
          </p:nvPr>
        </p:nvSpPr>
        <p:spPr>
          <a:xfrm>
            <a:off x="21074400" y="3146400"/>
            <a:ext cx="2062800" cy="4320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200" b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31"/>
          </p:nvPr>
        </p:nvSpPr>
        <p:spPr>
          <a:xfrm>
            <a:off x="15678150" y="2012154"/>
            <a:ext cx="4140000" cy="1566246"/>
          </a:xfrm>
        </p:spPr>
        <p:txBody>
          <a:bodyPr anchor="ctr">
            <a:normAutofit/>
          </a:bodyPr>
          <a:lstStyle>
            <a:lvl1pPr marL="0" indent="0" algn="r">
              <a:spcBef>
                <a:spcPts val="0"/>
              </a:spcBef>
              <a:buFontTx/>
              <a:buNone/>
              <a:defRPr sz="3200" b="0" cap="all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číslo snímku 19">
            <a:extLst>
              <a:ext uri="{FF2B5EF4-FFF2-40B4-BE49-F238E27FC236}">
                <a16:creationId xmlns:a16="http://schemas.microsoft.com/office/drawing/2014/main" id="{C2740ED5-CFF4-44E1-B475-C5DCBF0C1B1D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8010A-F945-4336-BC39-5AB7F9DF80E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36436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zký obrázek, data, číslovan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8BDC662E-5EDC-475E-BD29-2FC31F21D4D1}"/>
              </a:ext>
            </a:extLst>
          </p:cNvPr>
          <p:cNvCxnSpPr>
            <a:cxnSpLocks/>
          </p:cNvCxnSpPr>
          <p:nvPr userDrawn="1"/>
        </p:nvCxnSpPr>
        <p:spPr>
          <a:xfrm>
            <a:off x="11850688" y="1979613"/>
            <a:ext cx="0" cy="11279187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Obrázek 18">
            <a:extLst>
              <a:ext uri="{FF2B5EF4-FFF2-40B4-BE49-F238E27FC236}">
                <a16:creationId xmlns:a16="http://schemas.microsoft.com/office/drawing/2014/main" id="{1C3D9244-AD30-4C10-AB7B-E4CB843CD6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6" t="3180" r="70308" b="3300"/>
          <a:stretch>
            <a:fillRect/>
          </a:stretch>
        </p:blipFill>
        <p:spPr bwMode="auto">
          <a:xfrm>
            <a:off x="6715125" y="439738"/>
            <a:ext cx="525463" cy="128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3600" y="1980000"/>
            <a:ext cx="10443600" cy="1260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3"/>
          </p:nvPr>
        </p:nvSpPr>
        <p:spPr>
          <a:xfrm>
            <a:off x="457200" y="457200"/>
            <a:ext cx="5835600" cy="12801600"/>
          </a:xfrm>
        </p:spPr>
        <p:txBody>
          <a:bodyPr rtlCol="0">
            <a:normAutofit/>
          </a:bodyPr>
          <a:lstStyle/>
          <a:p>
            <a:pPr lv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12" name="Zástupný symbol pro text 13"/>
          <p:cNvSpPr>
            <a:spLocks noGrp="1"/>
          </p:cNvSpPr>
          <p:nvPr>
            <p:ph type="body" sz="quarter" idx="19"/>
          </p:nvPr>
        </p:nvSpPr>
        <p:spPr>
          <a:xfrm>
            <a:off x="12693600" y="3420000"/>
            <a:ext cx="10443600" cy="2412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2800" cap="none" baseline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7" name="Zástupný symbol pro text 13"/>
          <p:cNvSpPr>
            <a:spLocks noGrp="1"/>
          </p:cNvSpPr>
          <p:nvPr>
            <p:ph type="body" sz="quarter" idx="17"/>
          </p:nvPr>
        </p:nvSpPr>
        <p:spPr>
          <a:xfrm>
            <a:off x="7272000" y="1980000"/>
            <a:ext cx="4068000" cy="12600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48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Zástupný symbol pro text 13"/>
          <p:cNvSpPr>
            <a:spLocks noGrp="1"/>
          </p:cNvSpPr>
          <p:nvPr>
            <p:ph type="body" sz="quarter" idx="23"/>
          </p:nvPr>
        </p:nvSpPr>
        <p:spPr>
          <a:xfrm>
            <a:off x="7239600" y="4248000"/>
            <a:ext cx="4068000" cy="12960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9200" b="1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Zástupný symbol pro text 13"/>
          <p:cNvSpPr>
            <a:spLocks noGrp="1"/>
          </p:cNvSpPr>
          <p:nvPr>
            <p:ph type="body" sz="quarter" idx="24"/>
          </p:nvPr>
        </p:nvSpPr>
        <p:spPr>
          <a:xfrm>
            <a:off x="7239600" y="5652000"/>
            <a:ext cx="4068000" cy="972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6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/>
          <p:cNvSpPr>
            <a:spLocks noGrp="1"/>
          </p:cNvSpPr>
          <p:nvPr>
            <p:ph type="body" sz="quarter" idx="25"/>
          </p:nvPr>
        </p:nvSpPr>
        <p:spPr>
          <a:xfrm>
            <a:off x="7239600" y="7010250"/>
            <a:ext cx="4068000" cy="12960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9200" b="1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Zástupný symbol pro text 13"/>
          <p:cNvSpPr>
            <a:spLocks noGrp="1"/>
          </p:cNvSpPr>
          <p:nvPr>
            <p:ph type="body" sz="quarter" idx="26"/>
          </p:nvPr>
        </p:nvSpPr>
        <p:spPr>
          <a:xfrm>
            <a:off x="7239600" y="8424000"/>
            <a:ext cx="4068000" cy="972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6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text 13"/>
          <p:cNvSpPr>
            <a:spLocks noGrp="1"/>
          </p:cNvSpPr>
          <p:nvPr>
            <p:ph type="body" sz="quarter" idx="27"/>
          </p:nvPr>
        </p:nvSpPr>
        <p:spPr>
          <a:xfrm>
            <a:off x="7239600" y="9772500"/>
            <a:ext cx="4068000" cy="12960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9200" b="1" cap="none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Zástupný symbol pro text 13"/>
          <p:cNvSpPr>
            <a:spLocks noGrp="1"/>
          </p:cNvSpPr>
          <p:nvPr>
            <p:ph type="body" sz="quarter" idx="28"/>
          </p:nvPr>
        </p:nvSpPr>
        <p:spPr>
          <a:xfrm>
            <a:off x="7239600" y="11160000"/>
            <a:ext cx="4068000" cy="9720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3600" b="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29"/>
          </p:nvPr>
        </p:nvSpPr>
        <p:spPr>
          <a:xfrm>
            <a:off x="12693600" y="5954400"/>
            <a:ext cx="10443600" cy="6484950"/>
          </a:xfrm>
        </p:spPr>
        <p:txBody>
          <a:bodyPr/>
          <a:lstStyle>
            <a:lvl1pPr marL="504000" indent="-504000">
              <a:buFont typeface="+mj-lt"/>
              <a:buAutoNum type="arabicPeriod"/>
              <a:defRPr cap="all" baseline="0">
                <a:solidFill>
                  <a:schemeClr val="accent2"/>
                </a:solidFill>
              </a:defRPr>
            </a:lvl1pPr>
            <a:lvl2pPr marL="504000" indent="0">
              <a:buFontTx/>
              <a:buNone/>
              <a:defRPr/>
            </a:lvl2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E8A380FF-FF33-484F-8814-90C19AE54582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95F19-8870-4DB9-A37D-3C8481313BF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12853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066E57-F9BB-40D8-8233-A46006BD8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363" y="1979613"/>
            <a:ext cx="21888450" cy="122396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D50929A-9657-4EA1-A972-0F1916F9DD4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249363" y="3240088"/>
            <a:ext cx="21888450" cy="922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Upravte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00878-768E-41CA-AEA3-EF01A0FF7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49363" y="12827000"/>
            <a:ext cx="2879725" cy="4318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2400">
                <a:solidFill>
                  <a:schemeClr val="bg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5DB740-9F0C-4BA1-A468-A97BE6AC9A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29088" y="12827000"/>
            <a:ext cx="16127412" cy="4318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2400">
                <a:solidFill>
                  <a:schemeClr val="bg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7B00BF-1EA2-461D-9863-DBDA0DF405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256500" y="12827000"/>
            <a:ext cx="2881313" cy="43180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2FA58C94-0DBB-4B2A-80AD-51E51042BA0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cxnSp>
        <p:nvCxnSpPr>
          <p:cNvPr id="9" name="Vodítko vertik. 4" hidden="1">
            <a:extLst>
              <a:ext uri="{FF2B5EF4-FFF2-40B4-BE49-F238E27FC236}">
                <a16:creationId xmlns:a16="http://schemas.microsoft.com/office/drawing/2014/main" id="{F36AB796-4848-4936-95C0-664026578653}"/>
              </a:ext>
            </a:extLst>
          </p:cNvPr>
          <p:cNvCxnSpPr/>
          <p:nvPr/>
        </p:nvCxnSpPr>
        <p:spPr>
          <a:xfrm>
            <a:off x="23929975" y="0"/>
            <a:ext cx="0" cy="1371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Vodítko vertik. 3" hidden="1">
            <a:extLst>
              <a:ext uri="{FF2B5EF4-FFF2-40B4-BE49-F238E27FC236}">
                <a16:creationId xmlns:a16="http://schemas.microsoft.com/office/drawing/2014/main" id="{BC093F07-C409-41B3-B59C-5014DF4E0C3C}"/>
              </a:ext>
            </a:extLst>
          </p:cNvPr>
          <p:cNvCxnSpPr/>
          <p:nvPr/>
        </p:nvCxnSpPr>
        <p:spPr>
          <a:xfrm>
            <a:off x="23137813" y="0"/>
            <a:ext cx="0" cy="1371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Vodítko vertik. 2" hidden="1">
            <a:extLst>
              <a:ext uri="{FF2B5EF4-FFF2-40B4-BE49-F238E27FC236}">
                <a16:creationId xmlns:a16="http://schemas.microsoft.com/office/drawing/2014/main" id="{94FA0D45-3870-49BC-8E94-DE483C566B79}"/>
              </a:ext>
            </a:extLst>
          </p:cNvPr>
          <p:cNvCxnSpPr/>
          <p:nvPr/>
        </p:nvCxnSpPr>
        <p:spPr>
          <a:xfrm>
            <a:off x="1249363" y="0"/>
            <a:ext cx="0" cy="1371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Vodítko vertik. 1" hidden="1">
            <a:extLst>
              <a:ext uri="{FF2B5EF4-FFF2-40B4-BE49-F238E27FC236}">
                <a16:creationId xmlns:a16="http://schemas.microsoft.com/office/drawing/2014/main" id="{CDEF9A38-FB0D-429A-BC74-64F68ED637C8}"/>
              </a:ext>
            </a:extLst>
          </p:cNvPr>
          <p:cNvCxnSpPr/>
          <p:nvPr/>
        </p:nvCxnSpPr>
        <p:spPr>
          <a:xfrm>
            <a:off x="457200" y="0"/>
            <a:ext cx="0" cy="13716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Vodítko horiz. 5" hidden="1">
            <a:extLst>
              <a:ext uri="{FF2B5EF4-FFF2-40B4-BE49-F238E27FC236}">
                <a16:creationId xmlns:a16="http://schemas.microsoft.com/office/drawing/2014/main" id="{7877163E-82BD-4350-B667-EEA648A90430}"/>
              </a:ext>
            </a:extLst>
          </p:cNvPr>
          <p:cNvCxnSpPr/>
          <p:nvPr/>
        </p:nvCxnSpPr>
        <p:spPr>
          <a:xfrm>
            <a:off x="0" y="13258800"/>
            <a:ext cx="243871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Vodítko horiz. 4" hidden="1">
            <a:extLst>
              <a:ext uri="{FF2B5EF4-FFF2-40B4-BE49-F238E27FC236}">
                <a16:creationId xmlns:a16="http://schemas.microsoft.com/office/drawing/2014/main" id="{46EB92FA-06AE-42DE-81D5-A0D32C388D06}"/>
              </a:ext>
            </a:extLst>
          </p:cNvPr>
          <p:cNvCxnSpPr/>
          <p:nvPr/>
        </p:nvCxnSpPr>
        <p:spPr>
          <a:xfrm>
            <a:off x="0" y="12466638"/>
            <a:ext cx="243871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Vodítko horiz. 3" hidden="1">
            <a:extLst>
              <a:ext uri="{FF2B5EF4-FFF2-40B4-BE49-F238E27FC236}">
                <a16:creationId xmlns:a16="http://schemas.microsoft.com/office/drawing/2014/main" id="{72A57435-6D23-44CB-8193-DB62C4966711}"/>
              </a:ext>
            </a:extLst>
          </p:cNvPr>
          <p:cNvCxnSpPr/>
          <p:nvPr/>
        </p:nvCxnSpPr>
        <p:spPr>
          <a:xfrm>
            <a:off x="0" y="3240088"/>
            <a:ext cx="243871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Vodítko horiz. 2" hidden="1">
            <a:extLst>
              <a:ext uri="{FF2B5EF4-FFF2-40B4-BE49-F238E27FC236}">
                <a16:creationId xmlns:a16="http://schemas.microsoft.com/office/drawing/2014/main" id="{58DE7C47-0624-4679-B55D-4EEC783C2B26}"/>
              </a:ext>
            </a:extLst>
          </p:cNvPr>
          <p:cNvCxnSpPr/>
          <p:nvPr/>
        </p:nvCxnSpPr>
        <p:spPr>
          <a:xfrm>
            <a:off x="0" y="1979613"/>
            <a:ext cx="243871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Vodítko horiz. 1" hidden="1">
            <a:extLst>
              <a:ext uri="{FF2B5EF4-FFF2-40B4-BE49-F238E27FC236}">
                <a16:creationId xmlns:a16="http://schemas.microsoft.com/office/drawing/2014/main" id="{A08D6BEB-B807-49E5-9A54-D154136CFD31}"/>
              </a:ext>
            </a:extLst>
          </p:cNvPr>
          <p:cNvCxnSpPr/>
          <p:nvPr/>
        </p:nvCxnSpPr>
        <p:spPr>
          <a:xfrm>
            <a:off x="0" y="457200"/>
            <a:ext cx="243871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31" r:id="rId1"/>
    <p:sldLayoutId id="2147486432" r:id="rId2"/>
    <p:sldLayoutId id="2147486433" r:id="rId3"/>
    <p:sldLayoutId id="2147486434" r:id="rId4"/>
    <p:sldLayoutId id="2147486435" r:id="rId5"/>
    <p:sldLayoutId id="2147486436" r:id="rId6"/>
    <p:sldLayoutId id="2147486437" r:id="rId7"/>
    <p:sldLayoutId id="2147486438" r:id="rId8"/>
    <p:sldLayoutId id="2147486439" r:id="rId9"/>
    <p:sldLayoutId id="2147486440" r:id="rId10"/>
    <p:sldLayoutId id="2147486441" r:id="rId11"/>
    <p:sldLayoutId id="2147486442" r:id="rId12"/>
    <p:sldLayoutId id="2147486443" r:id="rId13"/>
    <p:sldLayoutId id="2147486444" r:id="rId14"/>
    <p:sldLayoutId id="2147486445" r:id="rId15"/>
  </p:sldLayoutIdLst>
  <p:hf hdr="0" ftr="0" dt="0"/>
  <p:txStyles>
    <p:titleStyle>
      <a:lvl1pPr algn="l" defTabSz="1828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 kern="1200" cap="all">
          <a:solidFill>
            <a:schemeClr val="accent1"/>
          </a:solidFill>
          <a:latin typeface="+mj-lt"/>
          <a:ea typeface="+mj-ea"/>
          <a:cs typeface="+mj-cs"/>
        </a:defRPr>
      </a:lvl1pPr>
      <a:lvl2pPr algn="l" defTabSz="1828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accent1"/>
          </a:solidFill>
          <a:latin typeface="Gill Sans MT" pitchFamily="34" charset="-18"/>
        </a:defRPr>
      </a:lvl2pPr>
      <a:lvl3pPr algn="l" defTabSz="1828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accent1"/>
          </a:solidFill>
          <a:latin typeface="Gill Sans MT" pitchFamily="34" charset="-18"/>
        </a:defRPr>
      </a:lvl3pPr>
      <a:lvl4pPr algn="l" defTabSz="1828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accent1"/>
          </a:solidFill>
          <a:latin typeface="Gill Sans MT" pitchFamily="34" charset="-18"/>
        </a:defRPr>
      </a:lvl4pPr>
      <a:lvl5pPr algn="l" defTabSz="1828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accent1"/>
          </a:solidFill>
          <a:latin typeface="Gill Sans MT" pitchFamily="34" charset="-18"/>
        </a:defRPr>
      </a:lvl5pPr>
      <a:lvl6pPr marL="457200" algn="l" defTabSz="1828800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accent1"/>
          </a:solidFill>
          <a:latin typeface="Gill Sans MT" pitchFamily="34" charset="-18"/>
        </a:defRPr>
      </a:lvl6pPr>
      <a:lvl7pPr marL="914400" algn="l" defTabSz="1828800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accent1"/>
          </a:solidFill>
          <a:latin typeface="Gill Sans MT" pitchFamily="34" charset="-18"/>
        </a:defRPr>
      </a:lvl7pPr>
      <a:lvl8pPr marL="1371600" algn="l" defTabSz="1828800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accent1"/>
          </a:solidFill>
          <a:latin typeface="Gill Sans MT" pitchFamily="34" charset="-18"/>
        </a:defRPr>
      </a:lvl8pPr>
      <a:lvl9pPr marL="1828800" algn="l" defTabSz="1828800" rtl="0" fontAlgn="base">
        <a:lnSpc>
          <a:spcPct val="90000"/>
        </a:lnSpc>
        <a:spcBef>
          <a:spcPct val="0"/>
        </a:spcBef>
        <a:spcAft>
          <a:spcPct val="0"/>
        </a:spcAft>
        <a:defRPr sz="4800" b="1">
          <a:solidFill>
            <a:schemeClr val="accent1"/>
          </a:solidFill>
          <a:latin typeface="Gill Sans MT" pitchFamily="34" charset="-18"/>
        </a:defRPr>
      </a:lvl9pPr>
    </p:titleStyle>
    <p:bodyStyle>
      <a:lvl1pPr marL="358775" indent="-358775" algn="l" defTabSz="1828800" rtl="0" eaLnBrk="0" fontAlgn="base" hangingPunct="0">
        <a:lnSpc>
          <a:spcPct val="90000"/>
        </a:lnSpc>
        <a:spcBef>
          <a:spcPts val="2000"/>
        </a:spcBef>
        <a:spcAft>
          <a:spcPct val="0"/>
        </a:spcAft>
        <a:buClr>
          <a:schemeClr val="accent2"/>
        </a:buClr>
        <a:buBlip>
          <a:blip r:embed="rId17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19138" indent="-358775" algn="l" defTabSz="18288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chemeClr val="accent2"/>
        </a:buClr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079500" indent="-358775" algn="l" defTabSz="18288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chemeClr val="accent2"/>
        </a:buClr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863" indent="-358775" algn="l" defTabSz="18288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chemeClr val="accent2"/>
        </a:buClr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8638" indent="-358775" algn="l" defTabSz="182880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chemeClr val="accent2"/>
        </a:buClr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hyperlink" Target="mailto:Josef.Tabery@mze.cz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C7A5C051-F810-4EA2-9FC3-657CC851F4C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4" b="7934"/>
          <a:stretch/>
        </p:blipFill>
        <p:spPr>
          <a:xfrm>
            <a:off x="457975" y="457200"/>
            <a:ext cx="23472000" cy="12801600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6B4BDC7-9262-4CE9-A766-0004791607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solidFill>
            <a:srgbClr val="FFFFFF">
              <a:alpha val="93000"/>
            </a:srgbClr>
          </a:solidFill>
        </p:spPr>
        <p:txBody>
          <a:bodyPr/>
          <a:lstStyle/>
          <a:p>
            <a:r>
              <a:rPr lang="cs-CZ" dirty="0"/>
              <a:t> </a:t>
            </a:r>
          </a:p>
        </p:txBody>
      </p:sp>
      <p:sp>
        <p:nvSpPr>
          <p:cNvPr id="2" name="Podnadpis 1">
            <a:extLst>
              <a:ext uri="{FF2B5EF4-FFF2-40B4-BE49-F238E27FC236}">
                <a16:creationId xmlns:a16="http://schemas.microsoft.com/office/drawing/2014/main" id="{70383995-68CA-4FCF-849E-49D8F1ADC2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Společná zemědělská politika 2023-27</a:t>
            </a:r>
          </a:p>
        </p:txBody>
      </p:sp>
      <p:sp>
        <p:nvSpPr>
          <p:cNvPr id="24" name="Nadpis snímku">
            <a:extLst>
              <a:ext uri="{FF2B5EF4-FFF2-40B4-BE49-F238E27FC236}">
                <a16:creationId xmlns:a16="http://schemas.microsoft.com/office/drawing/2014/main" id="{9B7D9F58-7A47-44F8-A1CF-4511D19F1A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0000" y="1990799"/>
            <a:ext cx="9972000" cy="2289175"/>
          </a:xfrm>
        </p:spPr>
        <p:txBody>
          <a:bodyPr/>
          <a:lstStyle/>
          <a:p>
            <a:pPr eaLnBrk="1" fontAlgn="auto" hangingPunct="1">
              <a:lnSpc>
                <a:spcPts val="5000"/>
              </a:lnSpc>
              <a:spcAft>
                <a:spcPts val="0"/>
              </a:spcAft>
              <a:defRPr/>
            </a:pPr>
            <a:r>
              <a:rPr lang="cs-CZ" sz="3600" dirty="0">
                <a:latin typeface="+mn-lt"/>
                <a:ea typeface="+mn-ea"/>
                <a:cs typeface="+mn-cs"/>
              </a:rPr>
              <a:t>Opatření Zvýšení obranyschopnosti  v chovu prasat vakcinací</a:t>
            </a:r>
            <a:endParaRPr lang="cs-CZ" sz="3600" dirty="0"/>
          </a:p>
        </p:txBody>
      </p:sp>
      <p:pic>
        <p:nvPicPr>
          <p:cNvPr id="19461" name="Logo MZe">
            <a:extLst>
              <a:ext uri="{FF2B5EF4-FFF2-40B4-BE49-F238E27FC236}">
                <a16:creationId xmlns:a16="http://schemas.microsoft.com/office/drawing/2014/main" id="{771A5625-ADF6-4571-B3F6-60F0A497B2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66" y="2556525"/>
            <a:ext cx="3276736" cy="141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Svislá linka">
            <a:extLst>
              <a:ext uri="{FF2B5EF4-FFF2-40B4-BE49-F238E27FC236}">
                <a16:creationId xmlns:a16="http://schemas.microsoft.com/office/drawing/2014/main" id="{D1923925-EB7E-4E0E-83C3-728224394DB6}"/>
              </a:ext>
            </a:extLst>
          </p:cNvPr>
          <p:cNvCxnSpPr/>
          <p:nvPr/>
        </p:nvCxnSpPr>
        <p:spPr>
          <a:xfrm>
            <a:off x="4114800" y="2152650"/>
            <a:ext cx="0" cy="22891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Horizontální linka">
            <a:extLst>
              <a:ext uri="{FF2B5EF4-FFF2-40B4-BE49-F238E27FC236}">
                <a16:creationId xmlns:a16="http://schemas.microsoft.com/office/drawing/2014/main" id="{0DE4479D-A253-4FA7-ADB6-817C91C6FA60}"/>
              </a:ext>
            </a:extLst>
          </p:cNvPr>
          <p:cNvCxnSpPr>
            <a:cxnSpLocks/>
          </p:cNvCxnSpPr>
          <p:nvPr/>
        </p:nvCxnSpPr>
        <p:spPr>
          <a:xfrm>
            <a:off x="0" y="5880474"/>
            <a:ext cx="162179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74" name="Obrázek 99">
            <a:extLst>
              <a:ext uri="{FF2B5EF4-FFF2-40B4-BE49-F238E27FC236}">
                <a16:creationId xmlns:a16="http://schemas.microsoft.com/office/drawing/2014/main" id="{89A81493-FCE4-48FC-8845-8B6B8AD7E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125901"/>
            <a:ext cx="10164520" cy="2132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>
            <a:extLst>
              <a:ext uri="{FF2B5EF4-FFF2-40B4-BE49-F238E27FC236}">
                <a16:creationId xmlns:a16="http://schemas.microsoft.com/office/drawing/2014/main" id="{9F12908A-0E09-4879-8504-FAAA42F1B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1600" y="933061"/>
            <a:ext cx="10614150" cy="1098939"/>
          </a:xfrm>
        </p:spPr>
        <p:txBody>
          <a:bodyPr anchor="t">
            <a:normAutofit fontScale="90000"/>
          </a:bodyPr>
          <a:lstStyle/>
          <a:p>
            <a:pPr algn="ctr">
              <a:defRPr/>
            </a:pPr>
            <a:br>
              <a:rPr lang="cs-CZ" sz="4400" dirty="0"/>
            </a:br>
            <a:r>
              <a:rPr lang="cs-CZ" sz="4400" dirty="0"/>
              <a:t>Dobré životní podmínky zvířat</a:t>
            </a:r>
          </a:p>
        </p:txBody>
      </p:sp>
      <p:pic>
        <p:nvPicPr>
          <p:cNvPr id="4" name="Zástupný symbol obrázku 3">
            <a:extLst>
              <a:ext uri="{FF2B5EF4-FFF2-40B4-BE49-F238E27FC236}">
                <a16:creationId xmlns:a16="http://schemas.microsoft.com/office/drawing/2014/main" id="{ACC406A6-A1A5-4CD0-A122-655F6E974AC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9" r="26706"/>
          <a:stretch/>
        </p:blipFill>
        <p:spPr>
          <a:xfrm>
            <a:off x="457201" y="457200"/>
            <a:ext cx="10991087" cy="12801600"/>
          </a:xfrm>
          <a:noFill/>
        </p:spPr>
      </p:pic>
      <p:sp>
        <p:nvSpPr>
          <p:cNvPr id="15" name="Zástupný text 14">
            <a:extLst>
              <a:ext uri="{FF2B5EF4-FFF2-40B4-BE49-F238E27FC236}">
                <a16:creationId xmlns:a16="http://schemas.microsoft.com/office/drawing/2014/main" id="{E81961BA-F367-4A58-926D-12FD8A53AB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36489" y="2724539"/>
            <a:ext cx="11893485" cy="10245012"/>
          </a:xfrm>
        </p:spPr>
        <p:txBody>
          <a:bodyPr wrap="square" anchor="t">
            <a:normAutofit/>
          </a:bodyPr>
          <a:lstStyle/>
          <a:p>
            <a:pPr marL="504000" indent="-504000">
              <a:spcBef>
                <a:spcPts val="2000"/>
              </a:spcBef>
              <a:spcAft>
                <a:spcPct val="0"/>
              </a:spcAft>
              <a:buBlip>
                <a:blip r:embed="rId4"/>
              </a:buBlip>
            </a:pPr>
            <a:r>
              <a:rPr lang="cs-CZ" sz="3300" b="1" dirty="0">
                <a:solidFill>
                  <a:schemeClr val="accent2"/>
                </a:solidFill>
                <a:latin typeface="Gill Sans MT" panose="020B0502020104020203" pitchFamily="34" charset="-18"/>
                <a:cs typeface="Arial" panose="020B0604020202020204" pitchFamily="34" charset="0"/>
              </a:rPr>
              <a:t>Zlepšení životních podmínek v chovu prasat - pro prasničky </a:t>
            </a:r>
          </a:p>
          <a:p>
            <a:pPr marL="504000" indent="-504000">
              <a:spcBef>
                <a:spcPts val="2000"/>
              </a:spcBef>
              <a:spcAft>
                <a:spcPct val="0"/>
              </a:spcAft>
              <a:buBlip>
                <a:blip r:embed="rId4"/>
              </a:buBlip>
            </a:pPr>
            <a:r>
              <a:rPr lang="cs-CZ" sz="3300" b="1" dirty="0">
                <a:solidFill>
                  <a:schemeClr val="accent2"/>
                </a:solidFill>
                <a:latin typeface="Gill Sans MT" panose="020B0502020104020203" pitchFamily="34" charset="-18"/>
                <a:cs typeface="Arial" panose="020B0604020202020204" pitchFamily="34" charset="0"/>
              </a:rPr>
              <a:t>Zlepšení životních podmínek v chovu prasat - pro prasnice </a:t>
            </a:r>
          </a:p>
          <a:p>
            <a:pPr marL="504000" indent="-504000">
              <a:spcBef>
                <a:spcPts val="2000"/>
              </a:spcBef>
              <a:spcAft>
                <a:spcPct val="0"/>
              </a:spcAft>
              <a:buBlip>
                <a:blip r:embed="rId4"/>
              </a:buBlip>
            </a:pPr>
            <a:r>
              <a:rPr lang="cs-CZ" sz="3300" b="1" dirty="0">
                <a:solidFill>
                  <a:srgbClr val="FF0000"/>
                </a:solidFill>
                <a:latin typeface="Gill Sans MT" panose="020B0502020104020203" pitchFamily="34" charset="-18"/>
                <a:cs typeface="Arial" panose="020B0604020202020204" pitchFamily="34" charset="0"/>
              </a:rPr>
              <a:t>Zvětšení plochy pro odstavená selata</a:t>
            </a:r>
          </a:p>
          <a:p>
            <a:pPr marL="438150" lvl="1" algn="just">
              <a:buFont typeface="Arial" panose="020B0604020202020204" pitchFamily="34" charset="0"/>
              <a:buChar char="•"/>
              <a:tabLst>
                <a:tab pos="171450" algn="l"/>
              </a:tabLst>
              <a:defRPr/>
            </a:pPr>
            <a:r>
              <a:rPr lang="cs-CZ" sz="3300" b="1" dirty="0">
                <a:solidFill>
                  <a:srgbClr val="FF0000"/>
                </a:solidFill>
              </a:rPr>
              <a:t>Nově</a:t>
            </a:r>
            <a:r>
              <a:rPr lang="cs-CZ" sz="3300" b="1" dirty="0"/>
              <a:t> </a:t>
            </a:r>
            <a:r>
              <a:rPr lang="cs-CZ" sz="3300" dirty="0"/>
              <a:t>žadatel zajistí odstaveným selatům v označených kotcích </a:t>
            </a:r>
            <a:r>
              <a:rPr lang="cs-CZ" sz="3300" b="1" dirty="0"/>
              <a:t>přístup k zavěšeným provazům z přírodních materiálů</a:t>
            </a:r>
            <a:r>
              <a:rPr lang="cs-CZ" sz="3300" dirty="0"/>
              <a:t>, které jim umožní etologické aktivity: </a:t>
            </a:r>
          </a:p>
          <a:p>
            <a:pPr marL="438150" lvl="1" algn="just">
              <a:buFont typeface="Arial" panose="020B0604020202020204" pitchFamily="34" charset="0"/>
              <a:buChar char="•"/>
              <a:tabLst>
                <a:tab pos="171450" algn="l"/>
              </a:tabLst>
              <a:defRPr/>
            </a:pPr>
            <a:r>
              <a:rPr lang="cs-CZ" sz="3300" dirty="0"/>
              <a:t>na každých </a:t>
            </a:r>
            <a:r>
              <a:rPr lang="cs-CZ" sz="3300" b="1" dirty="0"/>
              <a:t>15 kusů selat </a:t>
            </a:r>
            <a:r>
              <a:rPr lang="cs-CZ" sz="3300" dirty="0"/>
              <a:t>minimálně </a:t>
            </a:r>
            <a:r>
              <a:rPr lang="cs-CZ" sz="3300" b="1" dirty="0"/>
              <a:t>jeden provaz s průměrem alespoň 8 mm,</a:t>
            </a:r>
          </a:p>
          <a:p>
            <a:pPr marL="438150" lvl="1" algn="just">
              <a:buFont typeface="Arial" panose="020B0604020202020204" pitchFamily="34" charset="0"/>
              <a:buChar char="•"/>
              <a:tabLst>
                <a:tab pos="171450" algn="l"/>
              </a:tabLst>
              <a:defRPr/>
            </a:pPr>
            <a:r>
              <a:rPr lang="cs-CZ" sz="3300" dirty="0"/>
              <a:t>materiál - konopný, jutový, lněný nebo kokosový,</a:t>
            </a:r>
          </a:p>
          <a:p>
            <a:pPr marL="438150" lvl="1" algn="just">
              <a:buFont typeface="Arial" panose="020B0604020202020204" pitchFamily="34" charset="0"/>
              <a:buChar char="•"/>
              <a:tabLst>
                <a:tab pos="171450" algn="l"/>
              </a:tabLst>
              <a:defRPr/>
            </a:pPr>
            <a:r>
              <a:rPr lang="cs-CZ" sz="3300" dirty="0"/>
              <a:t>pozitivní vliv na problematiku rutinního krácení ocásků, </a:t>
            </a:r>
          </a:p>
          <a:p>
            <a:pPr marL="438150" lvl="1" algn="just">
              <a:buFont typeface="Arial" panose="020B0604020202020204" pitchFamily="34" charset="0"/>
              <a:buChar char="•"/>
              <a:tabLst>
                <a:tab pos="171450" algn="l"/>
              </a:tabLst>
              <a:defRPr/>
            </a:pPr>
            <a:r>
              <a:rPr lang="cs-CZ" sz="3300" dirty="0"/>
              <a:t>přispívá ke snížení projevů agrese mezi ustájenými selaty,</a:t>
            </a:r>
          </a:p>
          <a:p>
            <a:pPr marL="438150" lvl="1" algn="just">
              <a:buFont typeface="Arial" panose="020B0604020202020204" pitchFamily="34" charset="0"/>
              <a:buChar char="•"/>
              <a:tabLst>
                <a:tab pos="171450" algn="l"/>
              </a:tabLst>
              <a:defRPr/>
            </a:pPr>
            <a:r>
              <a:rPr lang="cs-CZ" sz="3300" dirty="0"/>
              <a:t>adekvátní prostor + manipulovatelný materiál = významný faktor ovlivňující schopnost selat vyrovnat se s </a:t>
            </a:r>
            <a:r>
              <a:rPr lang="cs-CZ" sz="3300" dirty="0" err="1"/>
              <a:t>poodstavovým</a:t>
            </a:r>
            <a:r>
              <a:rPr lang="cs-CZ" sz="3300" dirty="0"/>
              <a:t> stresem.</a:t>
            </a:r>
          </a:p>
          <a:p>
            <a:pPr marL="438150" lvl="1" algn="just">
              <a:buNone/>
              <a:tabLst>
                <a:tab pos="171450" algn="l"/>
              </a:tabLst>
              <a:defRPr/>
            </a:pPr>
            <a:endParaRPr lang="cs-CZ" sz="3300" dirty="0"/>
          </a:p>
          <a:p>
            <a:pPr marL="438150" lvl="1" algn="just">
              <a:buFont typeface="Arial" panose="020B0604020202020204" pitchFamily="34" charset="0"/>
              <a:buChar char="•"/>
              <a:tabLst>
                <a:tab pos="171450" algn="l"/>
              </a:tabLst>
              <a:defRPr/>
            </a:pPr>
            <a:r>
              <a:rPr lang="cs-CZ" sz="3300" dirty="0">
                <a:solidFill>
                  <a:srgbClr val="FF0000"/>
                </a:solidFill>
              </a:rPr>
              <a:t>Upozornění</a:t>
            </a:r>
            <a:r>
              <a:rPr lang="cs-CZ" sz="3300" dirty="0"/>
              <a:t> - zasílání hlášení pro jednotlivé kategorie prasat do databáze ústřední evidence pro účely DŽPZ.</a:t>
            </a:r>
          </a:p>
          <a:p>
            <a:pPr lvl="1">
              <a:buFont typeface="Arial" panose="020B0604020202020204" pitchFamily="34" charset="0"/>
              <a:buChar char="•"/>
              <a:tabLst>
                <a:tab pos="171450" algn="l"/>
              </a:tabLst>
              <a:defRPr/>
            </a:pPr>
            <a:endParaRPr lang="cs-CZ" sz="2500" dirty="0">
              <a:solidFill>
                <a:schemeClr val="accent1"/>
              </a:solidFill>
            </a:endParaRP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1C73AFF7-60AC-D5C3-90B7-4A4247EDD4C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20256500" y="12827000"/>
            <a:ext cx="2881313" cy="4318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9E3A9327-205C-4005-82B5-0438FBDF04C3}" type="slidenum">
              <a:rPr lang="cs-CZ" altLang="cs-CZ"/>
              <a:pPr>
                <a:spcAft>
                  <a:spcPts val="600"/>
                </a:spcAft>
                <a:defRPr/>
              </a:pPr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90590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A86F802E-8303-4E05-922E-2E3933670AA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7" b="1717"/>
          <a:stretch/>
        </p:blipFill>
        <p:spPr>
          <a:xfrm>
            <a:off x="457200" y="457200"/>
            <a:ext cx="23472000" cy="1280160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CE2BFBB-B52F-4E45-A30E-B5A0D4496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01276" y="4338000"/>
            <a:ext cx="8472311" cy="3780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800" dirty="0"/>
              <a:t>Děkuji ZA POZORNOST</a:t>
            </a:r>
            <a:endParaRPr lang="cs-CZ" sz="3600" dirty="0"/>
          </a:p>
        </p:txBody>
      </p:sp>
      <p:cxnSp>
        <p:nvCxnSpPr>
          <p:cNvPr id="7" name="Zelená horizontální linka">
            <a:extLst>
              <a:ext uri="{FF2B5EF4-FFF2-40B4-BE49-F238E27FC236}">
                <a16:creationId xmlns:a16="http://schemas.microsoft.com/office/drawing/2014/main" id="{95F663A1-6D0E-406D-98BB-5A3074707B30}"/>
              </a:ext>
            </a:extLst>
          </p:cNvPr>
          <p:cNvCxnSpPr/>
          <p:nvPr/>
        </p:nvCxnSpPr>
        <p:spPr>
          <a:xfrm>
            <a:off x="5635625" y="8101013"/>
            <a:ext cx="12960350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vislá linka">
            <a:extLst>
              <a:ext uri="{FF2B5EF4-FFF2-40B4-BE49-F238E27FC236}">
                <a16:creationId xmlns:a16="http://schemas.microsoft.com/office/drawing/2014/main" id="{F1CE16A0-16D7-44C4-B16E-8F1BCFA3F067}"/>
              </a:ext>
            </a:extLst>
          </p:cNvPr>
          <p:cNvCxnSpPr/>
          <p:nvPr/>
        </p:nvCxnSpPr>
        <p:spPr>
          <a:xfrm>
            <a:off x="9867900" y="5083175"/>
            <a:ext cx="0" cy="22891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992" name="Logo MZe">
            <a:extLst>
              <a:ext uri="{FF2B5EF4-FFF2-40B4-BE49-F238E27FC236}">
                <a16:creationId xmlns:a16="http://schemas.microsoft.com/office/drawing/2014/main" id="{6A976362-2319-4066-AAB2-7C7C2573EA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551488"/>
            <a:ext cx="3133725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dnadpis 7">
            <a:extLst>
              <a:ext uri="{FF2B5EF4-FFF2-40B4-BE49-F238E27FC236}">
                <a16:creationId xmlns:a16="http://schemas.microsoft.com/office/drawing/2014/main" id="{0E69BE10-3621-481C-BA8A-9F6ABFA45E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3600" dirty="0"/>
              <a:t>David Kuna</a:t>
            </a:r>
            <a:r>
              <a:rPr lang="cs-CZ" dirty="0"/>
              <a:t>	</a:t>
            </a:r>
            <a:r>
              <a:rPr lang="cs-CZ" dirty="0">
                <a:hlinkClick r:id="rId5"/>
              </a:rPr>
              <a:t>David. Kuna@mze.cz</a:t>
            </a:r>
            <a:endParaRPr lang="cs-CZ" dirty="0"/>
          </a:p>
          <a:p>
            <a:r>
              <a:rPr lang="cs-CZ" sz="2000" dirty="0"/>
              <a:t>Fotografie použité na základě licence od Shutterstock.com, EK a archiv MZe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8BF15E96-30FA-0F1E-9B40-3C630D77C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000" y="690466"/>
            <a:ext cx="15217200" cy="166084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5400" dirty="0"/>
              <a:t>Opatření Zvýšení obranyschopnosti  v chovu prasat vakcinací</a:t>
            </a:r>
          </a:p>
        </p:txBody>
      </p:sp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CF3DAEE3-FA9C-6F6F-F84D-CD171E2934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7" r="36287"/>
          <a:stretch/>
        </p:blipFill>
        <p:spPr>
          <a:xfrm>
            <a:off x="512064" y="457200"/>
            <a:ext cx="5998464" cy="12801600"/>
          </a:xfrm>
        </p:spPr>
      </p:pic>
      <p:sp>
        <p:nvSpPr>
          <p:cNvPr id="6" name="Zástupný text 5">
            <a:extLst>
              <a:ext uri="{FF2B5EF4-FFF2-40B4-BE49-F238E27FC236}">
                <a16:creationId xmlns:a16="http://schemas.microsoft.com/office/drawing/2014/main" id="{0C1B1F77-766E-2ABB-1A6D-9290A8CE58C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016620" y="3413760"/>
            <a:ext cx="16428596" cy="9611774"/>
          </a:xfrm>
        </p:spPr>
        <p:txBody>
          <a:bodyPr/>
          <a:lstStyle/>
          <a:p>
            <a:pPr marL="504000" lvl="1" algn="just">
              <a:spcBef>
                <a:spcPts val="2000"/>
              </a:spcBef>
              <a:buBlip>
                <a:blip r:embed="rId4"/>
              </a:buBlip>
              <a:tabLst>
                <a:tab pos="171450" algn="l"/>
              </a:tabLst>
              <a:defRPr/>
            </a:pPr>
            <a:r>
              <a:rPr lang="cs-CZ" sz="4000" b="1" dirty="0">
                <a:solidFill>
                  <a:prstClr val="black"/>
                </a:solidFill>
                <a:highlight>
                  <a:srgbClr val="FFFFFF"/>
                </a:highlight>
                <a:latin typeface="+mn-lt"/>
                <a:cs typeface="+mn-cs"/>
              </a:rPr>
              <a:t>Aktivní budování imunity </a:t>
            </a:r>
            <a:r>
              <a:rPr lang="cs-CZ" sz="4000" dirty="0">
                <a:solidFill>
                  <a:prstClr val="black"/>
                </a:solidFill>
                <a:highlight>
                  <a:srgbClr val="FFFFFF"/>
                </a:highlight>
                <a:latin typeface="+mn-lt"/>
                <a:cs typeface="+mn-cs"/>
              </a:rPr>
              <a:t>proti stanoveným bakteriálním a virovým původcům onemocnění zvířat </a:t>
            </a:r>
            <a:r>
              <a:rPr lang="cs-CZ" sz="4000" b="1" dirty="0">
                <a:solidFill>
                  <a:prstClr val="black"/>
                </a:solidFill>
                <a:highlight>
                  <a:srgbClr val="FFFFFF"/>
                </a:highlight>
                <a:latin typeface="+mn-lt"/>
                <a:cs typeface="+mn-cs"/>
              </a:rPr>
              <a:t>pomocí vakcín </a:t>
            </a:r>
            <a:r>
              <a:rPr lang="cs-CZ" sz="4000" dirty="0">
                <a:solidFill>
                  <a:prstClr val="black"/>
                </a:solidFill>
                <a:highlight>
                  <a:srgbClr val="FFFFFF"/>
                </a:highlight>
                <a:latin typeface="+mn-lt"/>
                <a:cs typeface="+mn-cs"/>
              </a:rPr>
              <a:t>= prevence v chovech prasat a </a:t>
            </a:r>
            <a:r>
              <a:rPr lang="cs-CZ" sz="4000" b="1" dirty="0">
                <a:solidFill>
                  <a:prstClr val="black"/>
                </a:solidFill>
                <a:highlight>
                  <a:srgbClr val="FFFFFF"/>
                </a:highlight>
                <a:latin typeface="+mn-lt"/>
                <a:cs typeface="+mn-cs"/>
              </a:rPr>
              <a:t>racionalizace spotřeby používání antimikrobik</a:t>
            </a:r>
            <a:r>
              <a:rPr lang="cs-CZ" sz="4000" dirty="0">
                <a:solidFill>
                  <a:prstClr val="black"/>
                </a:solidFill>
                <a:highlight>
                  <a:srgbClr val="FFFFFF"/>
                </a:highlight>
                <a:latin typeface="+mn-lt"/>
                <a:cs typeface="+mn-cs"/>
              </a:rPr>
              <a:t>. </a:t>
            </a:r>
          </a:p>
          <a:p>
            <a:pPr marL="504000" lvl="1" algn="just">
              <a:spcBef>
                <a:spcPts val="2000"/>
              </a:spcBef>
              <a:buBlip>
                <a:blip r:embed="rId4"/>
              </a:buBlip>
              <a:tabLst>
                <a:tab pos="171450" algn="l"/>
              </a:tabLst>
              <a:defRPr/>
            </a:pPr>
            <a:r>
              <a:rPr lang="cs-CZ" sz="4000" dirty="0">
                <a:solidFill>
                  <a:prstClr val="black"/>
                </a:solidFill>
                <a:highlight>
                  <a:srgbClr val="FFFFFF"/>
                </a:highlight>
              </a:rPr>
              <a:t>Vychází z cílů EU v SZP a nařízení (EU) 2021/2115 (pravidla podpory pro strategické plány v rámci společné zemědělské politiky).</a:t>
            </a:r>
          </a:p>
          <a:p>
            <a:pPr marL="504000" lvl="1" algn="just">
              <a:spcBef>
                <a:spcPts val="2000"/>
              </a:spcBef>
              <a:buBlip>
                <a:blip r:embed="rId4"/>
              </a:buBlip>
              <a:tabLst>
                <a:tab pos="171450" algn="l"/>
              </a:tabLst>
              <a:defRPr/>
            </a:pPr>
            <a:r>
              <a:rPr lang="cs-CZ" sz="4000" dirty="0">
                <a:solidFill>
                  <a:prstClr val="black"/>
                </a:solidFill>
                <a:highlight>
                  <a:srgbClr val="FFFFFF"/>
                </a:highlight>
              </a:rPr>
              <a:t>Míří na jeden z cílů Strategie </a:t>
            </a:r>
            <a:r>
              <a:rPr lang="cs-CZ" sz="4000" dirty="0" err="1">
                <a:solidFill>
                  <a:prstClr val="black"/>
                </a:solidFill>
                <a:highlight>
                  <a:srgbClr val="FFFFFF"/>
                </a:highlight>
              </a:rPr>
              <a:t>MZe</a:t>
            </a:r>
            <a:r>
              <a:rPr lang="cs-CZ" sz="4000" dirty="0">
                <a:solidFill>
                  <a:prstClr val="black"/>
                </a:solidFill>
                <a:highlight>
                  <a:srgbClr val="FFFFFF"/>
                </a:highlight>
              </a:rPr>
              <a:t> 2030 - „Zajištění potravinového zabezpečení při podstatném zlepšení dopadů zemědělství na přírodní zdroje“. </a:t>
            </a:r>
          </a:p>
          <a:p>
            <a:pPr marL="504000" lvl="1" algn="just">
              <a:spcBef>
                <a:spcPts val="2000"/>
              </a:spcBef>
              <a:buBlip>
                <a:blip r:embed="rId4"/>
              </a:buBlip>
              <a:tabLst>
                <a:tab pos="171450" algn="l"/>
              </a:tabLst>
              <a:defRPr/>
            </a:pPr>
            <a:r>
              <a:rPr lang="cs-CZ" sz="4000" dirty="0">
                <a:solidFill>
                  <a:prstClr val="black"/>
                </a:solidFill>
                <a:highlight>
                  <a:srgbClr val="FFFFFF"/>
                </a:highlight>
              </a:rPr>
              <a:t>V souladu s cíli </a:t>
            </a:r>
            <a:r>
              <a:rPr lang="cs-CZ" sz="4000" b="1" dirty="0">
                <a:solidFill>
                  <a:prstClr val="black"/>
                </a:solidFill>
                <a:highlight>
                  <a:srgbClr val="FFFFFF"/>
                </a:highlight>
              </a:rPr>
              <a:t>Akčního plánu Národního antibiotického programu </a:t>
            </a:r>
            <a:br>
              <a:rPr lang="cs-CZ" sz="4000" b="1" dirty="0">
                <a:solidFill>
                  <a:prstClr val="black"/>
                </a:solidFill>
                <a:highlight>
                  <a:srgbClr val="FFFFFF"/>
                </a:highlight>
              </a:rPr>
            </a:br>
            <a:r>
              <a:rPr lang="cs-CZ" sz="4000" b="1" dirty="0">
                <a:solidFill>
                  <a:prstClr val="black"/>
                </a:solidFill>
                <a:highlight>
                  <a:srgbClr val="FFFFFF"/>
                </a:highlight>
              </a:rPr>
              <a:t>(AP NAP) na období 2019-2022</a:t>
            </a:r>
            <a:r>
              <a:rPr lang="cs-CZ" sz="4000" dirty="0">
                <a:solidFill>
                  <a:prstClr val="black"/>
                </a:solidFill>
                <a:highlight>
                  <a:srgbClr val="FFFFFF"/>
                </a:highlight>
              </a:rPr>
              <a:t>.</a:t>
            </a:r>
          </a:p>
          <a:p>
            <a:pPr marL="504000" lvl="1" algn="just">
              <a:spcBef>
                <a:spcPts val="2000"/>
              </a:spcBef>
              <a:buBlip>
                <a:blip r:embed="rId4"/>
              </a:buBlip>
              <a:tabLst>
                <a:tab pos="171450" algn="l"/>
              </a:tabLst>
              <a:defRPr/>
            </a:pPr>
            <a:r>
              <a:rPr lang="cs-CZ" sz="4000" dirty="0">
                <a:solidFill>
                  <a:prstClr val="black"/>
                </a:solidFill>
                <a:highlight>
                  <a:srgbClr val="FFFFFF"/>
                </a:highlight>
              </a:rPr>
              <a:t>Reaguje na slabou stránku současného vysokého užívání antimikrobik u potravinových zvířat, kdy jedna z nejvyšších spotřeb antimikrobik v ČR je vykazována v chovech prasat.</a:t>
            </a:r>
          </a:p>
          <a:p>
            <a:pPr marL="0" lvl="1" indent="0" algn="just">
              <a:spcBef>
                <a:spcPts val="2000"/>
              </a:spcBef>
              <a:buNone/>
              <a:tabLst>
                <a:tab pos="171450" algn="l"/>
              </a:tabLst>
              <a:defRPr/>
            </a:pPr>
            <a:endParaRPr lang="cs-CZ" sz="3600" dirty="0">
              <a:solidFill>
                <a:prstClr val="black"/>
              </a:solidFill>
              <a:highlight>
                <a:srgbClr val="FFFFFF"/>
              </a:highlight>
            </a:endParaRPr>
          </a:p>
          <a:p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67BF8FF-BDB5-0FAA-0028-F5F2DD741825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pPr>
              <a:defRPr/>
            </a:pPr>
            <a:fld id="{2462FFB5-E1F1-49A2-A583-A86B87C208F2}" type="slidenum">
              <a:rPr lang="cs-CZ" altLang="cs-CZ" smtClean="0"/>
              <a:pPr>
                <a:defRPr/>
              </a:pPr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97392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81249" y="619791"/>
            <a:ext cx="21888450" cy="1337026"/>
          </a:xfrm>
        </p:spPr>
        <p:txBody>
          <a:bodyPr>
            <a:noAutofit/>
          </a:bodyPr>
          <a:lstStyle/>
          <a:p>
            <a:pPr algn="ctr">
              <a:defRPr/>
            </a:pPr>
            <a:br>
              <a:rPr lang="cs-CZ" dirty="0">
                <a:latin typeface="+mn-lt"/>
                <a:ea typeface="+mn-ea"/>
                <a:cs typeface="+mn-cs"/>
              </a:rPr>
            </a:br>
            <a:r>
              <a:rPr lang="cs-CZ" dirty="0">
                <a:latin typeface="+mn-lt"/>
                <a:ea typeface="+mn-ea"/>
                <a:cs typeface="+mn-cs"/>
              </a:rPr>
              <a:t>administrace a Podmínky pro poskytnutí dotace </a:t>
            </a:r>
            <a:endParaRPr lang="cs-CZ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E8F577D-80F8-4AF2-B7BC-034C15212924}"/>
              </a:ext>
            </a:extLst>
          </p:cNvPr>
          <p:cNvSpPr txBox="1"/>
          <p:nvPr/>
        </p:nvSpPr>
        <p:spPr>
          <a:xfrm>
            <a:off x="724675" y="2176046"/>
            <a:ext cx="22245024" cy="115399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4000" indent="-504000" algn="just" defTabSz="1828800">
              <a:lnSpc>
                <a:spcPct val="90000"/>
              </a:lnSpc>
              <a:spcBef>
                <a:spcPts val="2000"/>
              </a:spcBef>
              <a:buClr>
                <a:schemeClr val="accent2"/>
              </a:buClr>
              <a:buBlip>
                <a:blip r:embed="rId3"/>
              </a:buBlip>
            </a:pPr>
            <a:r>
              <a:rPr lang="cs-CZ" sz="3300" b="1" dirty="0">
                <a:solidFill>
                  <a:schemeClr val="accent2"/>
                </a:solidFill>
              </a:rPr>
              <a:t>Podle nařízení vlády o stanovení podmínek provádění opatření zvýšení obranyschopnosti v chovu prasat vakcinací</a:t>
            </a:r>
          </a:p>
          <a:p>
            <a:pPr marL="1008000" lvl="1" indent="-504000" algn="just" defTabSz="18288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>
                <a:tab pos="171450" algn="l"/>
              </a:tabLst>
              <a:defRPr/>
            </a:pPr>
            <a:r>
              <a:rPr lang="cs-CZ" sz="3300" dirty="0">
                <a:latin typeface="+mn-lt"/>
                <a:cs typeface="+mn-cs"/>
              </a:rPr>
              <a:t>Dne 1.března schváleno vládou NV č. 64/2023 Sb., – účinnost od 1. dubna 2023</a:t>
            </a:r>
          </a:p>
          <a:p>
            <a:pPr marL="504000" indent="-504000" algn="just" defTabSz="1828800">
              <a:lnSpc>
                <a:spcPct val="90000"/>
              </a:lnSpc>
              <a:spcBef>
                <a:spcPts val="2000"/>
              </a:spcBef>
              <a:buClr>
                <a:schemeClr val="accent2"/>
              </a:buClr>
              <a:buBlip>
                <a:blip r:embed="rId3"/>
              </a:buBlip>
            </a:pPr>
            <a:r>
              <a:rPr lang="cs-CZ" sz="3300" b="1" dirty="0">
                <a:solidFill>
                  <a:schemeClr val="accent2"/>
                </a:solidFill>
              </a:rPr>
              <a:t>Podporované kategorie prasat</a:t>
            </a:r>
          </a:p>
          <a:p>
            <a:pPr marL="1008000" lvl="1" indent="-504000" algn="just" defTabSz="1828800">
              <a:lnSpc>
                <a:spcPct val="107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>
                <a:tab pos="171450" algn="l"/>
              </a:tabLst>
              <a:defRPr/>
            </a:pPr>
            <a:r>
              <a:rPr lang="cs-CZ" sz="3300" b="1" dirty="0">
                <a:latin typeface="+mn-lt"/>
                <a:cs typeface="+mn-cs"/>
              </a:rPr>
              <a:t>Sele</a:t>
            </a:r>
            <a:r>
              <a:rPr lang="cs-CZ" sz="3300" dirty="0">
                <a:latin typeface="+mn-lt"/>
                <a:cs typeface="+mn-cs"/>
              </a:rPr>
              <a:t> = prase v období od narození do konce předvýkrmu, nejvýše však do konce 14. týdne věku.</a:t>
            </a:r>
          </a:p>
          <a:p>
            <a:pPr marL="1008000" lvl="1" indent="-504000" algn="just" defTabSz="1828800">
              <a:lnSpc>
                <a:spcPct val="107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>
                <a:tab pos="171450" algn="l"/>
              </a:tabLst>
              <a:defRPr/>
            </a:pPr>
            <a:r>
              <a:rPr kumimoji="0" lang="cs-CZ" sz="33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Prase ve výkrmu </a:t>
            </a:r>
            <a:r>
              <a:rPr kumimoji="0" lang="cs-CZ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= prase v období od ukončení předvýkrmu, nejpozději však od začátku 15. týdne věku, do dne porážky (mimo prasniček a prasnic).</a:t>
            </a:r>
          </a:p>
          <a:p>
            <a:pPr marL="1008000" lvl="1" indent="-504000" algn="just" defTabSz="1828800">
              <a:lnSpc>
                <a:spcPct val="107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>
                <a:tab pos="171450" algn="l"/>
              </a:tabLst>
              <a:defRPr/>
            </a:pPr>
            <a:r>
              <a:rPr kumimoji="0" lang="cs-CZ" sz="33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Prasnička</a:t>
            </a:r>
            <a:r>
              <a:rPr kumimoji="0" lang="cs-CZ" sz="33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</a:t>
            </a:r>
            <a:r>
              <a:rPr kumimoji="0" lang="cs-CZ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= dospělá samice prasete od stáří 5 měsíců do ukončení první březosti.</a:t>
            </a:r>
          </a:p>
          <a:p>
            <a:pPr marL="1008000" lvl="1" indent="-504000" algn="just" defTabSz="1828800">
              <a:lnSpc>
                <a:spcPct val="107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>
                <a:tab pos="171450" algn="l"/>
              </a:tabLst>
              <a:defRPr/>
            </a:pPr>
            <a:r>
              <a:rPr kumimoji="0" lang="cs-CZ" sz="33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Prasnice </a:t>
            </a:r>
            <a:r>
              <a:rPr kumimoji="0" lang="cs-CZ" sz="33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=</a:t>
            </a:r>
            <a:r>
              <a:rPr kumimoji="0" lang="cs-CZ" sz="33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cs-CZ" sz="3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dospělá samice prasete, u které proběhl alespoň 1 porod. </a:t>
            </a:r>
          </a:p>
          <a:p>
            <a:pPr marL="504000" indent="-504000" algn="just" defTabSz="1828800">
              <a:lnSpc>
                <a:spcPct val="90000"/>
              </a:lnSpc>
              <a:spcBef>
                <a:spcPts val="2000"/>
              </a:spcBef>
              <a:buClr>
                <a:schemeClr val="accent2"/>
              </a:buClr>
              <a:buBlip>
                <a:blip r:embed="rId3"/>
              </a:buBlip>
            </a:pPr>
            <a:r>
              <a:rPr lang="cs-CZ" sz="3300" b="1" dirty="0">
                <a:solidFill>
                  <a:schemeClr val="accent2"/>
                </a:solidFill>
              </a:rPr>
              <a:t>Žadatel</a:t>
            </a:r>
          </a:p>
          <a:p>
            <a:pPr marL="1008000" lvl="1" indent="-504000" algn="just" defTabSz="18288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>
                <a:tab pos="171450" algn="l"/>
              </a:tabLst>
              <a:defRPr/>
            </a:pPr>
            <a:r>
              <a:rPr lang="cs-CZ" sz="3300" dirty="0">
                <a:latin typeface="+mn-lt"/>
                <a:cs typeface="+mn-cs"/>
              </a:rPr>
              <a:t>Chovatel prasat s minimálně 3 VDJ prasat.</a:t>
            </a:r>
          </a:p>
          <a:p>
            <a:pPr marL="1008000" lvl="1" indent="-504000" algn="just" defTabSz="18288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>
                <a:tab pos="171450" algn="l"/>
              </a:tabLst>
              <a:defRPr/>
            </a:pPr>
            <a:r>
              <a:rPr lang="cs-CZ" sz="3300" dirty="0"/>
              <a:t>Také chovatel v režimu EZ. </a:t>
            </a:r>
          </a:p>
          <a:p>
            <a:pPr marL="504000" indent="-504000" algn="just" defTabSz="1828800">
              <a:lnSpc>
                <a:spcPct val="90000"/>
              </a:lnSpc>
              <a:spcBef>
                <a:spcPts val="2000"/>
              </a:spcBef>
              <a:buClr>
                <a:schemeClr val="accent2"/>
              </a:buClr>
              <a:buBlip>
                <a:blip r:embed="rId3"/>
              </a:buBlip>
            </a:pPr>
            <a:r>
              <a:rPr lang="cs-CZ" sz="3300" b="1" dirty="0">
                <a:solidFill>
                  <a:schemeClr val="accent2"/>
                </a:solidFill>
              </a:rPr>
              <a:t>Doba plnění podmínek </a:t>
            </a:r>
          </a:p>
          <a:p>
            <a:pPr marL="1008000" lvl="1" indent="-504000" algn="just" defTabSz="18288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>
                <a:tab pos="171450" algn="l"/>
              </a:tabLst>
              <a:defRPr/>
            </a:pPr>
            <a:r>
              <a:rPr lang="cs-CZ" sz="3300" b="1" dirty="0">
                <a:latin typeface="+mn-lt"/>
                <a:cs typeface="+mn-cs"/>
              </a:rPr>
              <a:t>Od</a:t>
            </a:r>
            <a:r>
              <a:rPr lang="cs-CZ" sz="3300" dirty="0">
                <a:latin typeface="+mn-lt"/>
                <a:cs typeface="+mn-cs"/>
              </a:rPr>
              <a:t> </a:t>
            </a:r>
            <a:r>
              <a:rPr lang="cs-CZ" sz="3300" b="1" dirty="0">
                <a:latin typeface="+mn-lt"/>
                <a:cs typeface="+mn-cs"/>
              </a:rPr>
              <a:t>1. března </a:t>
            </a:r>
            <a:r>
              <a:rPr lang="cs-CZ" sz="3300" dirty="0">
                <a:latin typeface="+mn-lt"/>
                <a:cs typeface="+mn-cs"/>
              </a:rPr>
              <a:t>příslušného kalendářního roku (</a:t>
            </a:r>
            <a:r>
              <a:rPr lang="cs-CZ" sz="3300" b="1" dirty="0">
                <a:latin typeface="+mn-lt"/>
                <a:cs typeface="+mn-cs"/>
              </a:rPr>
              <a:t>v roce 2023 od 1. dubna</a:t>
            </a:r>
            <a:r>
              <a:rPr lang="cs-CZ" sz="3300" dirty="0">
                <a:latin typeface="+mn-lt"/>
                <a:cs typeface="+mn-cs"/>
              </a:rPr>
              <a:t>), za který má být dotace poskytnuta, </a:t>
            </a:r>
            <a:r>
              <a:rPr lang="cs-CZ" sz="3300" b="1" dirty="0">
                <a:latin typeface="+mn-lt"/>
                <a:cs typeface="+mn-cs"/>
              </a:rPr>
              <a:t>do posledního dne měsíce února </a:t>
            </a:r>
            <a:r>
              <a:rPr lang="cs-CZ" sz="3300" dirty="0">
                <a:latin typeface="+mn-lt"/>
                <a:cs typeface="+mn-cs"/>
              </a:rPr>
              <a:t>následujícího kalendářního roku (29. 2. 2024). </a:t>
            </a:r>
          </a:p>
          <a:p>
            <a:pPr marL="504000" lvl="1" indent="-504000" algn="just" defTabSz="1828800">
              <a:lnSpc>
                <a:spcPct val="90000"/>
              </a:lnSpc>
              <a:spcBef>
                <a:spcPts val="2000"/>
              </a:spcBef>
              <a:buClr>
                <a:schemeClr val="accent2"/>
              </a:buClr>
              <a:buBlip>
                <a:blip r:embed="rId3"/>
              </a:buBlip>
              <a:tabLst>
                <a:tab pos="171450" algn="l"/>
              </a:tabLst>
              <a:defRPr/>
            </a:pPr>
            <a:r>
              <a:rPr lang="cs-CZ" sz="3300" b="1" dirty="0">
                <a:solidFill>
                  <a:schemeClr val="accent2"/>
                </a:solidFill>
              </a:rPr>
              <a:t>Retenční období </a:t>
            </a:r>
          </a:p>
          <a:p>
            <a:pPr marL="1008000" lvl="1" indent="-504000" algn="just" defTabSz="1828800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>
                <a:tab pos="171450" algn="l"/>
              </a:tabLst>
              <a:defRPr/>
            </a:pPr>
            <a:r>
              <a:rPr lang="cs-CZ" sz="3300" b="1" dirty="0">
                <a:latin typeface="+mn-lt"/>
                <a:cs typeface="+mn-cs"/>
              </a:rPr>
              <a:t>Od</a:t>
            </a:r>
            <a:r>
              <a:rPr lang="cs-CZ" sz="3300" dirty="0">
                <a:latin typeface="+mn-lt"/>
                <a:cs typeface="+mn-cs"/>
              </a:rPr>
              <a:t> </a:t>
            </a:r>
            <a:r>
              <a:rPr lang="cs-CZ" sz="3300" b="1" dirty="0">
                <a:latin typeface="+mn-lt"/>
                <a:cs typeface="+mn-cs"/>
              </a:rPr>
              <a:t>1. června </a:t>
            </a:r>
            <a:r>
              <a:rPr lang="cs-CZ" sz="3300" dirty="0">
                <a:latin typeface="+mn-lt"/>
                <a:cs typeface="+mn-cs"/>
              </a:rPr>
              <a:t>příslušného kalendářního roku, za který má být dotace poskytnuta, </a:t>
            </a:r>
            <a:r>
              <a:rPr lang="cs-CZ" sz="3300" b="1" dirty="0">
                <a:latin typeface="+mn-lt"/>
                <a:cs typeface="+mn-cs"/>
              </a:rPr>
              <a:t>do posledního dne měsíce února </a:t>
            </a:r>
            <a:br>
              <a:rPr lang="cs-CZ" sz="3300" b="1" dirty="0">
                <a:latin typeface="+mn-lt"/>
                <a:cs typeface="+mn-cs"/>
              </a:rPr>
            </a:br>
            <a:r>
              <a:rPr lang="cs-CZ" sz="3300" dirty="0">
                <a:latin typeface="+mn-lt"/>
                <a:cs typeface="+mn-cs"/>
              </a:rPr>
              <a:t>následujícího kalendářního roku (29. 2. 2024).</a:t>
            </a:r>
            <a:r>
              <a:rPr lang="cs-CZ" sz="3300" b="1" dirty="0">
                <a:latin typeface="+mn-lt"/>
                <a:cs typeface="+mn-cs"/>
              </a:rPr>
              <a:t> </a:t>
            </a:r>
            <a:endParaRPr lang="cs-CZ" sz="3300" dirty="0">
              <a:latin typeface="+mn-lt"/>
              <a:cs typeface="+mn-cs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cs-CZ" sz="33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549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3CA885-7EB0-6403-29F9-28E64A1F7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363" y="804673"/>
            <a:ext cx="21888450" cy="1225295"/>
          </a:xfrm>
        </p:spPr>
        <p:txBody>
          <a:bodyPr/>
          <a:lstStyle/>
          <a:p>
            <a:pPr algn="ctr"/>
            <a:r>
              <a:rPr lang="cs-CZ" dirty="0">
                <a:latin typeface="+mn-lt"/>
                <a:ea typeface="+mn-ea"/>
                <a:cs typeface="+mn-cs"/>
              </a:rPr>
              <a:t>administrace a Podmínky pro poskytnutí dotace I.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E52B95-15F5-A71D-137D-33BC087FF7E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49200" y="2029968"/>
            <a:ext cx="21888000" cy="11466576"/>
          </a:xfrm>
        </p:spPr>
        <p:txBody>
          <a:bodyPr/>
          <a:lstStyle/>
          <a:p>
            <a:pPr marL="504000" indent="-504000" algn="just" defTabSz="1828800">
              <a:lnSpc>
                <a:spcPct val="90000"/>
              </a:lnSpc>
              <a:spcBef>
                <a:spcPts val="2000"/>
              </a:spcBef>
              <a:buClr>
                <a:schemeClr val="accent2"/>
              </a:buClr>
              <a:buBlip>
                <a:blip r:embed="rId2"/>
              </a:buBlip>
            </a:pPr>
            <a:r>
              <a:rPr lang="cs-CZ" sz="4400" b="1" dirty="0">
                <a:solidFill>
                  <a:schemeClr val="accent2"/>
                </a:solidFill>
              </a:rPr>
              <a:t>Žádost o poskytnutí dotace </a:t>
            </a:r>
          </a:p>
          <a:p>
            <a:pPr marL="1008000" lvl="1" indent="-504000" algn="jus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171450" algn="l"/>
              </a:tabLst>
              <a:defRPr/>
            </a:pPr>
            <a:r>
              <a:rPr lang="cs-CZ" sz="4400" dirty="0"/>
              <a:t>Podává žadatel do 15. května příslušného kalendářního roku, za který má být dotace poskytnuta.</a:t>
            </a:r>
          </a:p>
          <a:p>
            <a:pPr marL="1008000" lvl="1" indent="-504000" algn="just" defTabSz="182880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>
                <a:tab pos="171450" algn="l"/>
              </a:tabLst>
              <a:defRPr/>
            </a:pPr>
            <a:r>
              <a:rPr lang="cs-CZ" sz="4400" dirty="0">
                <a:latin typeface="+mn-lt"/>
                <a:cs typeface="+mn-cs"/>
              </a:rPr>
              <a:t>Pouze elektronicky prostřednictvím informačního systému Fondu v rámci </a:t>
            </a:r>
            <a:r>
              <a:rPr lang="cs-CZ" sz="4400" b="1" dirty="0">
                <a:latin typeface="+mn-lt"/>
                <a:cs typeface="+mn-cs"/>
              </a:rPr>
              <a:t>jednotné žádosti.</a:t>
            </a:r>
          </a:p>
          <a:p>
            <a:pPr marL="1008000" lvl="1" indent="-504000" algn="just" defTabSz="182880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>
                <a:tab pos="171450" algn="l"/>
              </a:tabLst>
              <a:defRPr/>
            </a:pPr>
            <a:r>
              <a:rPr lang="cs-CZ" sz="4400" dirty="0">
                <a:latin typeface="+mn-lt"/>
                <a:cs typeface="+mn-cs"/>
              </a:rPr>
              <a:t>Žádost obsahuje (mimo náležitostí podle zákona o SZIF) </a:t>
            </a:r>
          </a:p>
          <a:p>
            <a:pPr marL="1517650" lvl="1" indent="-4381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182563" algn="l"/>
              </a:tabLst>
              <a:defRPr/>
            </a:pPr>
            <a:r>
              <a:rPr lang="cs-CZ" sz="4400" dirty="0"/>
              <a:t>deklaraci jednotlivých </a:t>
            </a:r>
            <a:r>
              <a:rPr lang="cs-CZ" sz="4400" b="1" dirty="0"/>
              <a:t>kategorií prasat</a:t>
            </a:r>
            <a:r>
              <a:rPr lang="cs-CZ" sz="4400" dirty="0"/>
              <a:t>, které hodlá žadatel vakcinovat,</a:t>
            </a:r>
          </a:p>
          <a:p>
            <a:pPr marL="1517650" lvl="1" indent="-4381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182563" algn="l"/>
              </a:tabLst>
              <a:defRPr/>
            </a:pPr>
            <a:r>
              <a:rPr lang="cs-CZ" sz="4400" dirty="0"/>
              <a:t>seznam registračních </a:t>
            </a:r>
            <a:r>
              <a:rPr lang="cs-CZ" sz="4400" b="1" dirty="0"/>
              <a:t>čísel hospodářství</a:t>
            </a:r>
            <a:r>
              <a:rPr lang="cs-CZ" sz="4400" dirty="0"/>
              <a:t>, na kterých žadatel plní podmínky po celou dobu plnění podmínek, </a:t>
            </a:r>
          </a:p>
          <a:p>
            <a:pPr marL="1517650" lvl="1" indent="-4381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182563" algn="l"/>
              </a:tabLst>
              <a:defRPr/>
            </a:pPr>
            <a:r>
              <a:rPr lang="cs-CZ" sz="4400" dirty="0"/>
              <a:t>seznam </a:t>
            </a:r>
            <a:r>
              <a:rPr lang="cs-CZ" sz="4400" b="1" dirty="0"/>
              <a:t>čísel trvalých objektů</a:t>
            </a:r>
            <a:r>
              <a:rPr lang="cs-CZ" sz="4400" dirty="0"/>
              <a:t>, které žadatel využívá pro chov jednotlivých kategorií prasat po celou dobu plnění podmínek a které přísluší k deklarovanému hospodářství,</a:t>
            </a:r>
          </a:p>
          <a:p>
            <a:pPr marL="1517650" lvl="1" indent="-4381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182563" algn="l"/>
              </a:tabLst>
              <a:defRPr/>
            </a:pPr>
            <a:r>
              <a:rPr lang="cs-CZ" sz="4400" dirty="0"/>
              <a:t>prohlášení o tom, že se žadatel zavazuje </a:t>
            </a:r>
            <a:r>
              <a:rPr lang="cs-CZ" sz="4400" b="1" dirty="0"/>
              <a:t>dodržovat pravidla podmíněnosti</a:t>
            </a:r>
            <a:r>
              <a:rPr lang="cs-CZ" sz="4400" dirty="0"/>
              <a:t>,</a:t>
            </a:r>
          </a:p>
          <a:p>
            <a:pPr marL="1517650" lvl="1" indent="-4381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182563" algn="l"/>
              </a:tabLst>
              <a:defRPr/>
            </a:pPr>
            <a:r>
              <a:rPr lang="cs-CZ" sz="4400" b="1" dirty="0"/>
              <a:t>počet zvířat </a:t>
            </a:r>
            <a:r>
              <a:rPr lang="cs-CZ" sz="4400" dirty="0"/>
              <a:t>v jednotlivých kategoriích prasat, u kterých bude žadatel plnit podmínky stanovené tímto nařízením,</a:t>
            </a:r>
          </a:p>
          <a:p>
            <a:pPr marL="1517650" lvl="1" indent="-4381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182563" algn="l"/>
              </a:tabLst>
              <a:defRPr/>
            </a:pPr>
            <a:r>
              <a:rPr lang="cs-CZ" sz="4400" b="1" dirty="0"/>
              <a:t>seznam patogenů</a:t>
            </a:r>
            <a:r>
              <a:rPr lang="cs-CZ" sz="4400" dirty="0"/>
              <a:t>, proti kterým bude žadatel prasata v jednotlivých kategoriích na hospodářství vakcinovat,	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E920EA8-4AE4-FCB7-182D-327FFA1E2C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A589494-B88E-4E02-BAD3-5684CA17D2C3}" type="slidenum">
              <a:rPr lang="cs-CZ" altLang="cs-CZ" smtClean="0"/>
              <a:pPr>
                <a:defRPr/>
              </a:pPr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90735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3CA885-7EB0-6403-29F9-28E64A1F7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363" y="804673"/>
            <a:ext cx="21888450" cy="1225295"/>
          </a:xfrm>
        </p:spPr>
        <p:txBody>
          <a:bodyPr/>
          <a:lstStyle/>
          <a:p>
            <a:pPr algn="ctr"/>
            <a:r>
              <a:rPr lang="cs-CZ" dirty="0">
                <a:latin typeface="+mn-lt"/>
                <a:ea typeface="+mn-ea"/>
                <a:cs typeface="+mn-cs"/>
              </a:rPr>
              <a:t>administrace a Podmínky pro poskytnutí dotace II.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E52B95-15F5-A71D-137D-33BC087FF7E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49200" y="2029968"/>
            <a:ext cx="21888000" cy="11466576"/>
          </a:xfrm>
        </p:spPr>
        <p:txBody>
          <a:bodyPr/>
          <a:lstStyle/>
          <a:p>
            <a:pPr marL="504000" lvl="1" indent="-504000" algn="just">
              <a:spcBef>
                <a:spcPts val="2000"/>
              </a:spcBef>
              <a:buBlip>
                <a:blip r:embed="rId2"/>
              </a:buBlip>
              <a:tabLst>
                <a:tab pos="171450" algn="l"/>
              </a:tabLst>
              <a:defRPr/>
            </a:pPr>
            <a:r>
              <a:rPr lang="cs-CZ" sz="4400" b="1" dirty="0">
                <a:solidFill>
                  <a:schemeClr val="accent2"/>
                </a:solidFill>
              </a:rPr>
              <a:t>Imunizační program pro jednotlivá hospodářství obsahuje – vzor IP na stránkách SZIF k vyplnění</a:t>
            </a:r>
          </a:p>
          <a:p>
            <a:pPr marL="1517650" lvl="1" indent="-4381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182563" algn="l"/>
              </a:tabLst>
              <a:defRPr/>
            </a:pPr>
            <a:r>
              <a:rPr lang="cs-CZ" sz="4400" dirty="0"/>
              <a:t>pořadové číslo imunizačního programu,</a:t>
            </a:r>
          </a:p>
          <a:p>
            <a:pPr marL="1517650" lvl="1" indent="-4381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182563" algn="l"/>
              </a:tabLst>
              <a:defRPr/>
            </a:pPr>
            <a:r>
              <a:rPr lang="cs-CZ" sz="4400" dirty="0"/>
              <a:t>uvedení období, na které je imunizační program zpracován,</a:t>
            </a:r>
          </a:p>
          <a:p>
            <a:pPr marL="1517650" lvl="1" indent="-4381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182563" algn="l"/>
              </a:tabLst>
              <a:defRPr/>
            </a:pPr>
            <a:r>
              <a:rPr lang="cs-CZ" sz="4400" dirty="0"/>
              <a:t>registrační číslo hospodářství,</a:t>
            </a:r>
          </a:p>
          <a:p>
            <a:pPr marL="1517650" lvl="1" indent="-4381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182563" algn="l"/>
              </a:tabLst>
              <a:defRPr/>
            </a:pPr>
            <a:r>
              <a:rPr lang="cs-CZ" sz="4400" dirty="0"/>
              <a:t>kategorie prasat podle § 2 odst. 1 (sele, prase ve výkrmu, prasnička, prasnice), které bude chovatel na hospodářství vakcinovat,</a:t>
            </a:r>
          </a:p>
          <a:p>
            <a:pPr marL="1517650" lvl="1" indent="-4381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182563" algn="l"/>
              </a:tabLst>
              <a:defRPr/>
            </a:pPr>
            <a:r>
              <a:rPr lang="cs-CZ" sz="4400" dirty="0"/>
              <a:t>popis vakcinace, která je v chovu prováděna a </a:t>
            </a:r>
            <a:r>
              <a:rPr lang="cs-CZ" sz="4400" b="1" dirty="0"/>
              <a:t>není podporována </a:t>
            </a:r>
            <a:r>
              <a:rPr lang="cs-CZ" sz="4400" dirty="0"/>
              <a:t>tímto nařízením nebo je podporována v rámci jiných dotačních programů,</a:t>
            </a:r>
          </a:p>
          <a:p>
            <a:pPr marL="1517650" lvl="1" indent="-4381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182563" algn="l"/>
              </a:tabLst>
              <a:defRPr/>
            </a:pPr>
            <a:r>
              <a:rPr lang="cs-CZ" sz="4400" dirty="0"/>
              <a:t>seznam patogenů podle § 7, proti kterým budou prasata v jednotlivých kategoriích vakcinována, </a:t>
            </a:r>
          </a:p>
          <a:p>
            <a:pPr marL="1517650" lvl="1" indent="-4381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182563" algn="l"/>
              </a:tabLst>
              <a:defRPr/>
            </a:pPr>
            <a:r>
              <a:rPr lang="cs-CZ" sz="4400" dirty="0"/>
              <a:t>identifikaci veterinárního lékaře,</a:t>
            </a:r>
          </a:p>
          <a:p>
            <a:pPr marL="1517650" lvl="1" indent="-438150"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  <a:tabLst>
                <a:tab pos="182563" algn="l"/>
              </a:tabLst>
              <a:defRPr/>
            </a:pPr>
            <a:r>
              <a:rPr lang="cs-CZ" sz="4400" dirty="0"/>
              <a:t>potvrzení veterinárního lékaře opatřené podpisem.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E920EA8-4AE4-FCB7-182D-327FFA1E2C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A589494-B88E-4E02-BAD3-5684CA17D2C3}" type="slidenum">
              <a:rPr lang="cs-CZ" altLang="cs-CZ" smtClean="0"/>
              <a:pPr>
                <a:defRPr/>
              </a:pPr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29747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>
            <a:extLst>
              <a:ext uri="{FF2B5EF4-FFF2-40B4-BE49-F238E27FC236}">
                <a16:creationId xmlns:a16="http://schemas.microsoft.com/office/drawing/2014/main" id="{9F12908A-0E09-4879-8504-FAAA42F1B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0" y="457200"/>
            <a:ext cx="15822000" cy="1260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dirty="0">
                <a:latin typeface="+mn-lt"/>
                <a:ea typeface="+mn-ea"/>
                <a:cs typeface="+mn-cs"/>
              </a:rPr>
              <a:t>vzor Imunizačního programu</a:t>
            </a:r>
            <a:endParaRPr lang="cs-CZ" dirty="0"/>
          </a:p>
        </p:txBody>
      </p:sp>
      <p:sp>
        <p:nvSpPr>
          <p:cNvPr id="15" name="Zástupný text 14">
            <a:extLst>
              <a:ext uri="{FF2B5EF4-FFF2-40B4-BE49-F238E27FC236}">
                <a16:creationId xmlns:a16="http://schemas.microsoft.com/office/drawing/2014/main" id="{E81961BA-F367-4A58-926D-12FD8A53AB1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315200" y="1944844"/>
            <a:ext cx="15822000" cy="11107768"/>
          </a:xfrm>
        </p:spPr>
        <p:txBody>
          <a:bodyPr/>
          <a:lstStyle/>
          <a:p>
            <a:endParaRPr lang="cs-CZ" sz="3200" dirty="0">
              <a:solidFill>
                <a:srgbClr val="FF0000"/>
              </a:solidFill>
            </a:endParaRPr>
          </a:p>
          <a:p>
            <a:endParaRPr lang="cs-CZ" sz="3200" dirty="0">
              <a:solidFill>
                <a:srgbClr val="FF0000"/>
              </a:solidFill>
            </a:endParaRPr>
          </a:p>
        </p:txBody>
      </p:sp>
      <p:pic>
        <p:nvPicPr>
          <p:cNvPr id="4" name="Zástupný symbol obrázku 3">
            <a:extLst>
              <a:ext uri="{FF2B5EF4-FFF2-40B4-BE49-F238E27FC236}">
                <a16:creationId xmlns:a16="http://schemas.microsoft.com/office/drawing/2014/main" id="{ACC406A6-A1A5-4CD0-A122-655F6E974AC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1" r="27171"/>
          <a:stretch/>
        </p:blipFill>
        <p:spPr>
          <a:xfrm>
            <a:off x="457200" y="457200"/>
            <a:ext cx="5835600" cy="12801600"/>
          </a:xfr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8DEDDCDB-1210-300A-A37A-711A1F067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2121408"/>
            <a:ext cx="15822000" cy="1159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65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81249" y="619790"/>
            <a:ext cx="21888450" cy="1600895"/>
          </a:xfrm>
        </p:spPr>
        <p:txBody>
          <a:bodyPr>
            <a:noAutofit/>
          </a:bodyPr>
          <a:lstStyle/>
          <a:p>
            <a:pPr algn="ctr">
              <a:defRPr/>
            </a:pPr>
            <a:br>
              <a:rPr lang="cs-CZ" dirty="0">
                <a:latin typeface="+mn-lt"/>
                <a:ea typeface="+mn-ea"/>
                <a:cs typeface="+mn-cs"/>
              </a:rPr>
            </a:br>
            <a:r>
              <a:rPr lang="cs-CZ" dirty="0">
                <a:latin typeface="+mn-lt"/>
                <a:ea typeface="+mn-ea"/>
                <a:cs typeface="+mn-cs"/>
              </a:rPr>
              <a:t>administrace a Podmínky pro poskytnutí dotace III. </a:t>
            </a:r>
            <a:endParaRPr lang="cs-CZ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E8F577D-80F8-4AF2-B7BC-034C15212924}"/>
              </a:ext>
            </a:extLst>
          </p:cNvPr>
          <p:cNvSpPr txBox="1"/>
          <p:nvPr/>
        </p:nvSpPr>
        <p:spPr>
          <a:xfrm>
            <a:off x="892626" y="2782488"/>
            <a:ext cx="22245024" cy="9653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04000" indent="-504000" algn="just" defTabSz="1828800">
              <a:lnSpc>
                <a:spcPct val="90000"/>
              </a:lnSpc>
              <a:spcBef>
                <a:spcPts val="2000"/>
              </a:spcBef>
              <a:buClr>
                <a:schemeClr val="accent2"/>
              </a:buClr>
              <a:buBlip>
                <a:blip r:embed="rId3"/>
              </a:buBlip>
            </a:pPr>
            <a:r>
              <a:rPr lang="cs-CZ" sz="3300" b="1" dirty="0">
                <a:solidFill>
                  <a:schemeClr val="accent2"/>
                </a:solidFill>
              </a:rPr>
              <a:t>V období plnění podmínek žadatel </a:t>
            </a:r>
            <a:r>
              <a:rPr lang="cs-CZ" sz="3300" dirty="0">
                <a:solidFill>
                  <a:schemeClr val="accent2"/>
                </a:solidFill>
              </a:rPr>
              <a:t>(1. 3.  - 28./29. 2.)</a:t>
            </a:r>
          </a:p>
          <a:p>
            <a:pPr marL="1008000" lvl="1" indent="-504000" algn="just" defTabSz="18288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>
                <a:tab pos="171450" algn="l"/>
              </a:tabLst>
              <a:defRPr/>
            </a:pPr>
            <a:r>
              <a:rPr lang="cs-CZ" sz="3300" dirty="0">
                <a:latin typeface="+mn-lt"/>
                <a:cs typeface="+mn-cs"/>
              </a:rPr>
              <a:t>ke dni podání žádosti chová min. </a:t>
            </a:r>
            <a:r>
              <a:rPr lang="cs-CZ" sz="3300" b="1" dirty="0">
                <a:latin typeface="+mn-lt"/>
                <a:cs typeface="+mn-cs"/>
              </a:rPr>
              <a:t>3 VDJ prasat</a:t>
            </a:r>
            <a:r>
              <a:rPr lang="cs-CZ" sz="3300" dirty="0">
                <a:latin typeface="+mn-lt"/>
                <a:cs typeface="+mn-cs"/>
              </a:rPr>
              <a:t> (v jakékoli kategorii),</a:t>
            </a:r>
          </a:p>
          <a:p>
            <a:pPr marL="1008000" lvl="1" indent="-504000" algn="just" defTabSz="18288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>
                <a:tab pos="171450" algn="l"/>
              </a:tabLst>
              <a:defRPr/>
            </a:pPr>
            <a:r>
              <a:rPr lang="cs-CZ" sz="3300" b="1" dirty="0">
                <a:latin typeface="+mn-lt"/>
                <a:cs typeface="+mn-cs"/>
              </a:rPr>
              <a:t>eviduje prasata v ústřední evidenci,</a:t>
            </a:r>
          </a:p>
          <a:p>
            <a:pPr marL="1008000" lvl="1" indent="-504000" algn="just" defTabSz="18288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>
                <a:tab pos="171450" algn="l"/>
              </a:tabLst>
              <a:defRPr/>
            </a:pPr>
            <a:r>
              <a:rPr lang="cs-CZ" sz="3300" dirty="0">
                <a:latin typeface="+mn-lt"/>
                <a:cs typeface="+mn-cs"/>
              </a:rPr>
              <a:t>chová hospodářská zvířata tak, </a:t>
            </a:r>
            <a:r>
              <a:rPr lang="cs-CZ" sz="3300" b="1" dirty="0">
                <a:latin typeface="+mn-lt"/>
                <a:cs typeface="+mn-cs"/>
              </a:rPr>
              <a:t>aby nedocházelo k jejich týrání</a:t>
            </a:r>
            <a:r>
              <a:rPr lang="cs-CZ" sz="3300" dirty="0">
                <a:latin typeface="+mn-lt"/>
                <a:cs typeface="+mn-cs"/>
              </a:rPr>
              <a:t> nebo usmrcování nepovoleným způsobem (porušení podmínky podle § 2, 4 nebo 5 zákona na ochranu zvířat proti týrání),</a:t>
            </a:r>
          </a:p>
          <a:p>
            <a:pPr marL="1008000" lvl="1" indent="-504000" algn="just" defTabSz="18288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>
                <a:tab pos="171450" algn="l"/>
              </a:tabLst>
              <a:defRPr/>
            </a:pPr>
            <a:r>
              <a:rPr lang="cs-CZ" sz="3300" b="1" dirty="0">
                <a:latin typeface="+mn-lt"/>
                <a:cs typeface="+mn-cs"/>
              </a:rPr>
              <a:t>dodržuje pravidla podmíněnosti </a:t>
            </a:r>
            <a:r>
              <a:rPr lang="cs-CZ" sz="3300" dirty="0">
                <a:latin typeface="+mn-lt"/>
                <a:cs typeface="+mn-cs"/>
              </a:rPr>
              <a:t>uvedená v nařízení vlády upravujícím pravidla podmíněnosti plateb zemědělcům.</a:t>
            </a:r>
          </a:p>
          <a:p>
            <a:pPr marL="504000" lvl="1" indent="-504000" algn="just" defTabSz="1828800">
              <a:lnSpc>
                <a:spcPct val="90000"/>
              </a:lnSpc>
              <a:spcBef>
                <a:spcPts val="2000"/>
              </a:spcBef>
              <a:buClr>
                <a:schemeClr val="accent2"/>
              </a:buClr>
              <a:buBlip>
                <a:blip r:embed="rId3"/>
              </a:buBlip>
              <a:tabLst>
                <a:tab pos="171450" algn="l"/>
              </a:tabLst>
              <a:defRPr/>
            </a:pPr>
            <a:r>
              <a:rPr lang="cs-CZ" sz="3300" b="1" dirty="0">
                <a:solidFill>
                  <a:schemeClr val="accent2"/>
                </a:solidFill>
                <a:latin typeface="+mn-lt"/>
                <a:cs typeface="+mn-cs"/>
              </a:rPr>
              <a:t>V retenčním období žadatel </a:t>
            </a:r>
            <a:r>
              <a:rPr lang="cs-CZ" sz="3300" dirty="0">
                <a:solidFill>
                  <a:schemeClr val="accent2"/>
                </a:solidFill>
                <a:latin typeface="+mn-lt"/>
                <a:cs typeface="+mn-cs"/>
              </a:rPr>
              <a:t>(1. 6.  - 28./29. 2)</a:t>
            </a:r>
          </a:p>
          <a:p>
            <a:pPr marL="1008000" lvl="1" indent="-504000" algn="just" defTabSz="1828800">
              <a:lnSpc>
                <a:spcPct val="107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>
                <a:tab pos="171450" algn="l"/>
              </a:tabLst>
              <a:defRPr/>
            </a:pPr>
            <a:r>
              <a:rPr lang="cs-CZ" sz="3300" dirty="0">
                <a:latin typeface="+mn-lt"/>
                <a:cs typeface="+mn-cs"/>
              </a:rPr>
              <a:t>vakcinuje jednotlivé kategorie prasat v souladu s imunizačním programem pro daný chov (seznam patogenů v IP a v žádosti),</a:t>
            </a:r>
          </a:p>
          <a:p>
            <a:pPr marL="1008000" lvl="1" indent="-504000" algn="just" defTabSz="1828800">
              <a:lnSpc>
                <a:spcPct val="107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>
                <a:tab pos="171450" algn="l"/>
              </a:tabLst>
              <a:defRPr/>
            </a:pPr>
            <a:r>
              <a:rPr lang="cs-CZ" sz="3300" b="1" dirty="0">
                <a:latin typeface="+mn-lt"/>
                <a:cs typeface="+mn-cs"/>
              </a:rPr>
              <a:t>vede průběžně evidenci o nákupu a použití vakcín </a:t>
            </a:r>
            <a:r>
              <a:rPr lang="cs-CZ" sz="3300" dirty="0">
                <a:latin typeface="+mn-lt"/>
                <a:cs typeface="+mn-cs"/>
              </a:rPr>
              <a:t>aplikovaných proti deklarovaným patogenům a zachází s nimi v souladu s požadavky stanovenými zákonem o léčivech (č. 378/2007 Sb.) a předpisem Evropské unie (EU) 2019/6 o veterinárních léčivých přípravcích (čl. 108), </a:t>
            </a:r>
          </a:p>
          <a:p>
            <a:pPr marL="1008000" lvl="1" indent="-504000" algn="just" defTabSz="18288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>
                <a:tab pos="171450" algn="l"/>
              </a:tabLst>
              <a:defRPr/>
            </a:pPr>
            <a:r>
              <a:rPr lang="cs-CZ" sz="3300" b="1" dirty="0">
                <a:latin typeface="+mn-lt"/>
                <a:cs typeface="+mn-cs"/>
              </a:rPr>
              <a:t>označí jednotlivé prostory </a:t>
            </a:r>
            <a:r>
              <a:rPr lang="cs-CZ" sz="3300" dirty="0">
                <a:latin typeface="+mn-lt"/>
                <a:cs typeface="+mn-cs"/>
              </a:rPr>
              <a:t>s uvedením chované kategorie prasat v případě, že v rámci trvalého objektu chová více kategorií prasat,</a:t>
            </a:r>
          </a:p>
          <a:p>
            <a:pPr marL="1008000" lvl="1" indent="-504000" algn="just" defTabSz="18288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tabLst>
                <a:tab pos="171450" algn="l"/>
              </a:tabLst>
              <a:defRPr/>
            </a:pPr>
            <a:r>
              <a:rPr lang="cs-CZ" sz="3300" b="1" dirty="0">
                <a:latin typeface="+mn-lt"/>
                <a:cs typeface="+mn-cs"/>
              </a:rPr>
              <a:t>vede</a:t>
            </a:r>
            <a:r>
              <a:rPr lang="cs-CZ" sz="3300" dirty="0">
                <a:latin typeface="+mn-lt"/>
                <a:cs typeface="+mn-cs"/>
              </a:rPr>
              <a:t> daňové, účetní nebo jiné </a:t>
            </a:r>
            <a:r>
              <a:rPr lang="cs-CZ" sz="3300" b="1" dirty="0">
                <a:latin typeface="+mn-lt"/>
                <a:cs typeface="+mn-cs"/>
              </a:rPr>
              <a:t>doklady</a:t>
            </a:r>
            <a:r>
              <a:rPr lang="cs-CZ" sz="3300" dirty="0">
                <a:latin typeface="+mn-lt"/>
                <a:cs typeface="+mn-cs"/>
              </a:rPr>
              <a:t> </a:t>
            </a:r>
            <a:r>
              <a:rPr lang="cs-CZ" sz="3300" b="1" dirty="0">
                <a:latin typeface="+mn-lt"/>
                <a:cs typeface="+mn-cs"/>
              </a:rPr>
              <a:t>o nákupu vakcín </a:t>
            </a:r>
            <a:r>
              <a:rPr lang="cs-CZ" sz="3300" dirty="0">
                <a:latin typeface="+mn-lt"/>
                <a:cs typeface="+mn-cs"/>
              </a:rPr>
              <a:t>použitých k vakcinaci </a:t>
            </a:r>
            <a:r>
              <a:rPr lang="cs-CZ" sz="3300" b="1" dirty="0">
                <a:latin typeface="+mn-lt"/>
                <a:cs typeface="+mn-cs"/>
              </a:rPr>
              <a:t>podle hospodářství, na kterém byly aplikovány</a:t>
            </a:r>
            <a:r>
              <a:rPr lang="cs-CZ" sz="3300" dirty="0">
                <a:latin typeface="+mn-lt"/>
                <a:cs typeface="+mn-cs"/>
              </a:rPr>
              <a:t> (uchovává po dobu 10 let podle zákona o SZIF). </a:t>
            </a:r>
          </a:p>
          <a:p>
            <a:pPr marL="504000" lvl="1" algn="just" defTabSz="1828800">
              <a:spcBef>
                <a:spcPts val="1000"/>
              </a:spcBef>
              <a:buClr>
                <a:schemeClr val="accent2"/>
              </a:buClr>
              <a:tabLst>
                <a:tab pos="171450" algn="l"/>
              </a:tabLst>
              <a:defRPr/>
            </a:pPr>
            <a:endParaRPr lang="cs-CZ" sz="32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636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290907-3585-9DFB-F360-9E1BB64AC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9792" y="676656"/>
            <a:ext cx="15928848" cy="1335024"/>
          </a:xfrm>
        </p:spPr>
        <p:txBody>
          <a:bodyPr/>
          <a:lstStyle/>
          <a:p>
            <a:r>
              <a:rPr lang="cs-CZ" dirty="0">
                <a:latin typeface="+mn-lt"/>
                <a:ea typeface="+mn-ea"/>
                <a:cs typeface="+mn-cs"/>
              </a:rPr>
              <a:t>administrace a Podmínky pro poskytnutí dotace IV.</a:t>
            </a:r>
            <a:endParaRPr lang="cs-CZ" dirty="0"/>
          </a:p>
        </p:txBody>
      </p:sp>
      <p:pic>
        <p:nvPicPr>
          <p:cNvPr id="7" name="Zástupný symbol obrázku 6">
            <a:extLst>
              <a:ext uri="{FF2B5EF4-FFF2-40B4-BE49-F238E27FC236}">
                <a16:creationId xmlns:a16="http://schemas.microsoft.com/office/drawing/2014/main" id="{4A2A72BB-38B3-2825-E39F-5837D1812E9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5" b="1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76F5B3A-956C-2503-2C83-038EB3B437D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31152" y="2231136"/>
            <a:ext cx="16206048" cy="11484864"/>
          </a:xfrm>
        </p:spPr>
        <p:txBody>
          <a:bodyPr/>
          <a:lstStyle/>
          <a:p>
            <a:pPr marL="504000" lvl="1" algn="just">
              <a:spcBef>
                <a:spcPts val="2000"/>
              </a:spcBef>
              <a:buBlip>
                <a:blip r:embed="rId4"/>
              </a:buBlip>
              <a:tabLst>
                <a:tab pos="171450" algn="l"/>
              </a:tabLst>
              <a:defRPr/>
            </a:pPr>
            <a:r>
              <a:rPr lang="cs-CZ" sz="3300" b="1" dirty="0">
                <a:solidFill>
                  <a:schemeClr val="accent2"/>
                </a:solidFill>
                <a:latin typeface="Gill Sans MT" panose="020B0502020104020203" pitchFamily="34" charset="-18"/>
                <a:cs typeface="Arial" panose="020B0604020202020204" pitchFamily="34" charset="0"/>
              </a:rPr>
              <a:t>Způsobilé zvíře </a:t>
            </a:r>
          </a:p>
          <a:p>
            <a:pPr marL="895350" lvl="1" indent="-365125" algn="just">
              <a:buNone/>
              <a:tabLst>
                <a:tab pos="171450" algn="l"/>
              </a:tabLst>
              <a:defRPr/>
            </a:pPr>
            <a:r>
              <a:rPr lang="cs-CZ" sz="3300" dirty="0"/>
              <a:t>= zvíře, u kterého byla </a:t>
            </a:r>
            <a:r>
              <a:rPr lang="cs-CZ" sz="3300" b="1" dirty="0"/>
              <a:t>během retenčního období </a:t>
            </a:r>
            <a:r>
              <a:rPr lang="cs-CZ" sz="3300" dirty="0"/>
              <a:t>provedena kompletní ukončená vakcinace proti onemocnění vyvolanému patogenem pro danou kategorii prasat v souladu s imunizačním programem - </a:t>
            </a:r>
            <a:r>
              <a:rPr lang="cs-CZ" sz="3300" b="1" dirty="0">
                <a:latin typeface="Gill Sans MT" panose="020B0502020104020203" pitchFamily="34" charset="-18"/>
                <a:cs typeface="Arial" panose="020B0604020202020204" pitchFamily="34" charset="0"/>
              </a:rPr>
              <a:t>kompletní vakcinace.</a:t>
            </a:r>
            <a:r>
              <a:rPr lang="cs-CZ" sz="3300" b="1" dirty="0"/>
              <a:t> </a:t>
            </a:r>
          </a:p>
          <a:p>
            <a:r>
              <a:rPr lang="cs-CZ" sz="3300" b="1" cap="none" dirty="0">
                <a:latin typeface="Gill Sans MT" panose="020B0502020104020203" pitchFamily="34" charset="-18"/>
                <a:cs typeface="Arial" panose="020B0604020202020204" pitchFamily="34" charset="0"/>
              </a:rPr>
              <a:t>Konečné hlášení</a:t>
            </a:r>
          </a:p>
          <a:p>
            <a:pPr marL="987425" lvl="1" indent="-457200" algn="just">
              <a:buNone/>
              <a:tabLst>
                <a:tab pos="171450" algn="l"/>
                <a:tab pos="987425" algn="l"/>
              </a:tabLst>
              <a:defRPr/>
            </a:pPr>
            <a:r>
              <a:rPr lang="cs-CZ" sz="3300" dirty="0"/>
              <a:t>= hlášení</a:t>
            </a:r>
            <a:r>
              <a:rPr lang="cs-CZ" sz="3300" b="1" dirty="0"/>
              <a:t> o celkovém počtu způsobilých prasat </a:t>
            </a:r>
            <a:r>
              <a:rPr lang="cs-CZ" sz="3300" dirty="0"/>
              <a:t>v jednotlivých kategoriích, u kterých byla provedena</a:t>
            </a:r>
            <a:r>
              <a:rPr lang="cs-CZ" sz="3300" b="1" dirty="0"/>
              <a:t> kompletní vakcinace </a:t>
            </a:r>
            <a:r>
              <a:rPr lang="cs-CZ" sz="3300" dirty="0"/>
              <a:t>-</a:t>
            </a:r>
            <a:r>
              <a:rPr lang="cs-CZ" sz="3300" b="1" dirty="0"/>
              <a:t> </a:t>
            </a:r>
            <a:r>
              <a:rPr lang="cs-CZ" sz="3300" dirty="0">
                <a:latin typeface="Gill Sans MT" panose="020B0502020104020203" pitchFamily="34" charset="-18"/>
                <a:cs typeface="Arial" panose="020B0604020202020204" pitchFamily="34" charset="0"/>
              </a:rPr>
              <a:t>pro stanovení výše dotace,</a:t>
            </a:r>
            <a:endParaRPr lang="cs-CZ" sz="3300" dirty="0"/>
          </a:p>
          <a:p>
            <a:pPr lvl="1" algn="just">
              <a:buFont typeface="Arial" panose="020B0604020202020204" pitchFamily="34" charset="0"/>
              <a:buChar char="•"/>
              <a:tabLst>
                <a:tab pos="171450" algn="l"/>
              </a:tabLst>
              <a:defRPr/>
            </a:pPr>
            <a:r>
              <a:rPr lang="cs-CZ" sz="3300" dirty="0"/>
              <a:t>podá žadatel </a:t>
            </a:r>
            <a:r>
              <a:rPr lang="cs-CZ" sz="3300" b="1" dirty="0"/>
              <a:t>po ukončení retenčního období - </a:t>
            </a:r>
            <a:r>
              <a:rPr lang="cs-CZ" sz="3300" dirty="0"/>
              <a:t>nejpozději </a:t>
            </a:r>
            <a:r>
              <a:rPr lang="cs-CZ" sz="3300" b="1" dirty="0"/>
              <a:t>dvacátý den </a:t>
            </a:r>
            <a:r>
              <a:rPr lang="cs-CZ" sz="3300" dirty="0"/>
              <a:t>po ukončení příslušného retenčního období, </a:t>
            </a:r>
          </a:p>
          <a:p>
            <a:pPr lvl="1" algn="just">
              <a:buFont typeface="Arial" panose="020B0604020202020204" pitchFamily="34" charset="0"/>
              <a:buChar char="•"/>
              <a:tabLst>
                <a:tab pos="171450" algn="l"/>
              </a:tabLst>
              <a:defRPr/>
            </a:pPr>
            <a:r>
              <a:rPr lang="cs-CZ" sz="3300" dirty="0"/>
              <a:t>elektronicky na formuláři vydaném Fondem pro příslušný kalendářní rok, </a:t>
            </a:r>
          </a:p>
          <a:p>
            <a:pPr lvl="1" algn="just">
              <a:buFont typeface="Arial" panose="020B0604020202020204" pitchFamily="34" charset="0"/>
              <a:buChar char="•"/>
              <a:tabLst>
                <a:tab pos="171450" algn="l"/>
              </a:tabLst>
              <a:defRPr/>
            </a:pPr>
            <a:r>
              <a:rPr lang="cs-CZ" sz="3300" dirty="0"/>
              <a:t>samostatně </a:t>
            </a:r>
            <a:r>
              <a:rPr lang="cs-CZ" sz="3300" b="1" dirty="0"/>
              <a:t>za každé hospodářství, </a:t>
            </a:r>
          </a:p>
          <a:p>
            <a:pPr lvl="1" algn="just">
              <a:buFont typeface="Arial" panose="020B0604020202020204" pitchFamily="34" charset="0"/>
              <a:buChar char="•"/>
              <a:tabLst>
                <a:tab pos="171450" algn="l"/>
              </a:tabLst>
              <a:defRPr/>
            </a:pPr>
            <a:r>
              <a:rPr lang="cs-CZ" sz="3300" b="1" dirty="0"/>
              <a:t>potvrzené ošetřujícím veterinárním lékařem,</a:t>
            </a:r>
            <a:endParaRPr lang="cs-CZ" sz="3300" dirty="0"/>
          </a:p>
          <a:p>
            <a:pPr lvl="1" algn="just">
              <a:buFont typeface="Arial" panose="020B0604020202020204" pitchFamily="34" charset="0"/>
              <a:buChar char="•"/>
              <a:tabLst>
                <a:tab pos="171450" algn="l"/>
              </a:tabLst>
              <a:defRPr/>
            </a:pPr>
            <a:r>
              <a:rPr lang="cs-CZ" sz="3300" cap="none" dirty="0"/>
              <a:t>uvede </a:t>
            </a:r>
            <a:r>
              <a:rPr lang="cs-CZ" sz="3300" b="1" cap="none" dirty="0"/>
              <a:t>seznam patogenů</a:t>
            </a:r>
            <a:r>
              <a:rPr lang="cs-CZ" sz="3300" cap="none" dirty="0"/>
              <a:t>, proti kterým byla prasata v jednotlivých kategoriích vakcinována v souladu s imunizačním programem.</a:t>
            </a:r>
          </a:p>
          <a:p>
            <a:r>
              <a:rPr lang="cs-CZ" sz="3300" b="1" cap="none" dirty="0"/>
              <a:t>Směnný kurz</a:t>
            </a:r>
          </a:p>
          <a:p>
            <a:pPr lvl="1" algn="just">
              <a:buFont typeface="Arial" panose="020B0604020202020204" pitchFamily="34" charset="0"/>
              <a:buChar char="•"/>
              <a:tabLst>
                <a:tab pos="171450" algn="l"/>
              </a:tabLst>
              <a:defRPr/>
            </a:pPr>
            <a:r>
              <a:rPr lang="cs-CZ" sz="3300" dirty="0"/>
              <a:t>Platbu Fond poskytne v českých korunách, a to podle směnného kurzu stanoveného pro rok 2023 ve výši </a:t>
            </a:r>
            <a:r>
              <a:rPr lang="cs-CZ" sz="3300" b="1" dirty="0"/>
              <a:t>24,116 CZK/EUR. </a:t>
            </a:r>
          </a:p>
          <a:p>
            <a:pPr marL="504000" lvl="1">
              <a:spcBef>
                <a:spcPts val="2000"/>
              </a:spcBef>
              <a:buBlip>
                <a:blip r:embed="rId4"/>
              </a:buBlip>
              <a:tabLst>
                <a:tab pos="171450" algn="l"/>
              </a:tabLst>
              <a:defRPr/>
            </a:pPr>
            <a:r>
              <a:rPr lang="cs-CZ" sz="3300" b="1" dirty="0">
                <a:solidFill>
                  <a:schemeClr val="accent2"/>
                </a:solidFill>
              </a:rPr>
              <a:t>Přepočítávací koeficienty na VDJ</a:t>
            </a:r>
          </a:p>
          <a:p>
            <a:pPr marL="0" lvl="1" indent="0">
              <a:spcBef>
                <a:spcPts val="2000"/>
              </a:spcBef>
              <a:buNone/>
              <a:tabLst>
                <a:tab pos="171450" algn="l"/>
              </a:tabLst>
              <a:defRPr/>
            </a:pPr>
            <a:endParaRPr lang="cs-CZ" sz="3200" b="1" dirty="0">
              <a:solidFill>
                <a:schemeClr val="accent2"/>
              </a:solidFill>
            </a:endParaRPr>
          </a:p>
          <a:p>
            <a:pPr marL="0" lvl="1" indent="0">
              <a:spcBef>
                <a:spcPts val="2000"/>
              </a:spcBef>
              <a:buNone/>
              <a:tabLst>
                <a:tab pos="171450" algn="l"/>
              </a:tabLst>
              <a:defRPr/>
            </a:pPr>
            <a:endParaRPr lang="cs-CZ" sz="3200" b="1" dirty="0">
              <a:solidFill>
                <a:schemeClr val="accent2"/>
              </a:solidFill>
            </a:endParaRPr>
          </a:p>
          <a:p>
            <a:pPr lvl="1" algn="just">
              <a:buFont typeface="Arial" panose="020B0604020202020204" pitchFamily="34" charset="0"/>
              <a:buChar char="•"/>
              <a:tabLst>
                <a:tab pos="171450" algn="l"/>
              </a:tabLst>
              <a:defRPr/>
            </a:pPr>
            <a:endParaRPr lang="cs-CZ" sz="3200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endParaRPr lang="cs-CZ" b="1" cap="none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1F54D88-59B1-22A4-E04E-BDFD9ED178D1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pPr>
              <a:defRPr/>
            </a:pPr>
            <a:fld id="{4F8DB5BC-9DB6-416E-8566-8366C259475E}" type="slidenum">
              <a:rPr lang="cs-CZ" altLang="cs-CZ" smtClean="0"/>
              <a:pPr>
                <a:defRPr/>
              </a:pPr>
              <a:t>8</a:t>
            </a:fld>
            <a:endParaRPr lang="cs-CZ" altLang="cs-CZ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36BE57D9-58FA-99B4-DEC5-DA50BD8E63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917798"/>
              </p:ext>
            </p:extLst>
          </p:nvPr>
        </p:nvGraphicFramePr>
        <p:xfrm>
          <a:off x="14520672" y="11484864"/>
          <a:ext cx="8229600" cy="1993392"/>
        </p:xfrm>
        <a:graphic>
          <a:graphicData uri="http://schemas.openxmlformats.org/drawingml/2006/table">
            <a:tbl>
              <a:tblPr firstRow="1" firstCol="1" bandRow="1"/>
              <a:tblGrid>
                <a:gridCol w="4473321">
                  <a:extLst>
                    <a:ext uri="{9D8B030D-6E8A-4147-A177-3AD203B41FA5}">
                      <a16:colId xmlns:a16="http://schemas.microsoft.com/office/drawing/2014/main" val="227025484"/>
                    </a:ext>
                  </a:extLst>
                </a:gridCol>
                <a:gridCol w="3756279">
                  <a:extLst>
                    <a:ext uri="{9D8B030D-6E8A-4147-A177-3AD203B41FA5}">
                      <a16:colId xmlns:a16="http://schemas.microsoft.com/office/drawing/2014/main" val="2932211522"/>
                    </a:ext>
                  </a:extLst>
                </a:gridCol>
              </a:tblGrid>
              <a:tr h="6644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33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Prasničky a prasnice</a:t>
                      </a: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33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0,50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1795942"/>
                  </a:ext>
                </a:extLst>
              </a:tr>
              <a:tr h="6644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33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Prasata ve výkrmu </a:t>
                      </a: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33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0,30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2160103"/>
                  </a:ext>
                </a:extLst>
              </a:tr>
              <a:tr h="664464">
                <a:tc>
                  <a:txBody>
                    <a:bodyPr/>
                    <a:lstStyle/>
                    <a:p>
                      <a:pPr marL="0" marR="0" lvl="0" indent="0" algn="l" defTabSz="1828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33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Selata</a:t>
                      </a:r>
                    </a:p>
                  </a:txBody>
                  <a:tcPr marL="9525" marR="9525" marT="9525" marB="95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33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0,03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61309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9390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31F32B-CE1A-A9FA-EF9A-0F6C238DD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200" y="637219"/>
            <a:ext cx="21888450" cy="1223962"/>
          </a:xfrm>
        </p:spPr>
        <p:txBody>
          <a:bodyPr>
            <a:noAutofit/>
          </a:bodyPr>
          <a:lstStyle/>
          <a:p>
            <a:pPr algn="ctr"/>
            <a:r>
              <a:rPr lang="cs-CZ" dirty="0">
                <a:latin typeface="+mn-lt"/>
                <a:ea typeface="+mn-ea"/>
                <a:cs typeface="+mn-cs"/>
              </a:rPr>
              <a:t>Patogeny, proti kterým může žadatel vakcinovat + sazby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48CD472-D2F9-3764-C376-F4CD2773602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3A589494-B88E-4E02-BAD3-5684CA17D2C3}" type="slidenum">
              <a:rPr lang="cs-CZ" altLang="cs-CZ" smtClean="0"/>
              <a:pPr>
                <a:defRPr/>
              </a:pPr>
              <a:t>9</a:t>
            </a:fld>
            <a:endParaRPr lang="cs-CZ" altLang="cs-CZ"/>
          </a:p>
        </p:txBody>
      </p:sp>
      <p:graphicFrame>
        <p:nvGraphicFramePr>
          <p:cNvPr id="12" name="Tabulka 4">
            <a:extLst>
              <a:ext uri="{FF2B5EF4-FFF2-40B4-BE49-F238E27FC236}">
                <a16:creationId xmlns:a16="http://schemas.microsoft.com/office/drawing/2014/main" id="{DF53103C-BE11-34AB-BCBF-8FAB7890B2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610281"/>
              </p:ext>
            </p:extLst>
          </p:nvPr>
        </p:nvGraphicFramePr>
        <p:xfrm>
          <a:off x="1075766" y="1861183"/>
          <a:ext cx="22340046" cy="11397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1496">
                  <a:extLst>
                    <a:ext uri="{9D8B030D-6E8A-4147-A177-3AD203B41FA5}">
                      <a16:colId xmlns:a16="http://schemas.microsoft.com/office/drawing/2014/main" val="1722995200"/>
                    </a:ext>
                  </a:extLst>
                </a:gridCol>
                <a:gridCol w="2493514">
                  <a:extLst>
                    <a:ext uri="{9D8B030D-6E8A-4147-A177-3AD203B41FA5}">
                      <a16:colId xmlns:a16="http://schemas.microsoft.com/office/drawing/2014/main" val="3473465036"/>
                    </a:ext>
                  </a:extLst>
                </a:gridCol>
                <a:gridCol w="2792506">
                  <a:extLst>
                    <a:ext uri="{9D8B030D-6E8A-4147-A177-3AD203B41FA5}">
                      <a16:colId xmlns:a16="http://schemas.microsoft.com/office/drawing/2014/main" val="2177408495"/>
                    </a:ext>
                  </a:extLst>
                </a:gridCol>
                <a:gridCol w="2792506">
                  <a:extLst>
                    <a:ext uri="{9D8B030D-6E8A-4147-A177-3AD203B41FA5}">
                      <a16:colId xmlns:a16="http://schemas.microsoft.com/office/drawing/2014/main" val="2274027057"/>
                    </a:ext>
                  </a:extLst>
                </a:gridCol>
                <a:gridCol w="2792506">
                  <a:extLst>
                    <a:ext uri="{9D8B030D-6E8A-4147-A177-3AD203B41FA5}">
                      <a16:colId xmlns:a16="http://schemas.microsoft.com/office/drawing/2014/main" val="102042501"/>
                    </a:ext>
                  </a:extLst>
                </a:gridCol>
                <a:gridCol w="2792506">
                  <a:extLst>
                    <a:ext uri="{9D8B030D-6E8A-4147-A177-3AD203B41FA5}">
                      <a16:colId xmlns:a16="http://schemas.microsoft.com/office/drawing/2014/main" val="3348986560"/>
                    </a:ext>
                  </a:extLst>
                </a:gridCol>
                <a:gridCol w="2792506">
                  <a:extLst>
                    <a:ext uri="{9D8B030D-6E8A-4147-A177-3AD203B41FA5}">
                      <a16:colId xmlns:a16="http://schemas.microsoft.com/office/drawing/2014/main" val="875703134"/>
                    </a:ext>
                  </a:extLst>
                </a:gridCol>
                <a:gridCol w="2792506">
                  <a:extLst>
                    <a:ext uri="{9D8B030D-6E8A-4147-A177-3AD203B41FA5}">
                      <a16:colId xmlns:a16="http://schemas.microsoft.com/office/drawing/2014/main" val="2690103995"/>
                    </a:ext>
                  </a:extLst>
                </a:gridCol>
              </a:tblGrid>
              <a:tr h="102994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effectLst/>
                        </a:rPr>
                        <a:t>Prasničky</a:t>
                      </a:r>
                      <a:endParaRPr lang="cs-CZ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effectLst/>
                        </a:rPr>
                        <a:t>Prasnice</a:t>
                      </a:r>
                      <a:endParaRPr lang="cs-CZ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>
                          <a:effectLst/>
                        </a:rPr>
                        <a:t>Selata</a:t>
                      </a:r>
                      <a:endParaRPr lang="cs-CZ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3600" dirty="0">
                          <a:effectLst/>
                        </a:rPr>
                        <a:t>Prasata ve výkrmu</a:t>
                      </a:r>
                      <a:endParaRPr lang="cs-CZ" sz="3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99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827355"/>
                  </a:ext>
                </a:extLst>
              </a:tr>
              <a:tr h="1324215">
                <a:tc>
                  <a:txBody>
                    <a:bodyPr/>
                    <a:lstStyle/>
                    <a:p>
                      <a:r>
                        <a:rPr lang="cs-CZ" sz="3200" dirty="0"/>
                        <a:t>patogen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3200" dirty="0"/>
                        <a:t>Sazba (EUR/VDJ)</a:t>
                      </a:r>
                    </a:p>
                  </a:txBody>
                  <a:tcPr marL="182880" marR="182880" marT="91440" marB="9144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3200" dirty="0"/>
                        <a:t>patogen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3200" dirty="0"/>
                        <a:t>Sazba (EUR/VDJ)</a:t>
                      </a:r>
                    </a:p>
                  </a:txBody>
                  <a:tcPr marL="182880" marR="182880" marT="91440" marB="9144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3200" dirty="0"/>
                        <a:t>patogen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3200" dirty="0"/>
                        <a:t>Sazba</a:t>
                      </a:r>
                    </a:p>
                    <a:p>
                      <a:r>
                        <a:rPr lang="cs-CZ" sz="3200" dirty="0"/>
                        <a:t>(EUR/VDJ)</a:t>
                      </a:r>
                    </a:p>
                  </a:txBody>
                  <a:tcPr marL="182880" marR="182880" marT="91440" marB="9144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3200" dirty="0"/>
                        <a:t>patogen</a:t>
                      </a:r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3200" dirty="0"/>
                        <a:t>Sazba</a:t>
                      </a:r>
                    </a:p>
                    <a:p>
                      <a:r>
                        <a:rPr lang="cs-CZ" sz="3200" dirty="0"/>
                        <a:t>(EUR/VDJ)</a:t>
                      </a:r>
                    </a:p>
                  </a:txBody>
                  <a:tcPr marL="182880" marR="182880" marT="91440" marB="91440"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186899"/>
                  </a:ext>
                </a:extLst>
              </a:tr>
              <a:tr h="1561315"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</a:rPr>
                        <a:t>Clostridium perfringens</a:t>
                      </a:r>
                      <a:endParaRPr lang="cs-CZ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278" marR="10278" marT="10278" marB="10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10278" marR="10278" marT="10278" marB="1027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</a:rPr>
                        <a:t>Clostridium perfringens</a:t>
                      </a:r>
                      <a:endParaRPr lang="cs-CZ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278" marR="10278" marT="10278" marB="10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182880" marR="182880" marT="91440" marB="9144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</a:rPr>
                        <a:t>E.coli (</a:t>
                      </a:r>
                      <a:r>
                        <a:rPr lang="en-US" sz="3200" dirty="0" err="1">
                          <a:effectLst/>
                        </a:rPr>
                        <a:t>poodstavové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průjmy</a:t>
                      </a:r>
                      <a:r>
                        <a:rPr lang="en-US" sz="3200" dirty="0">
                          <a:effectLst/>
                        </a:rPr>
                        <a:t>)</a:t>
                      </a:r>
                      <a:endParaRPr lang="cs-CZ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278" marR="10278" marT="10278" marB="10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25</a:t>
                      </a:r>
                    </a:p>
                  </a:txBody>
                  <a:tcPr marL="182880" marR="182880" marT="91440" marB="9144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effectLst/>
                        </a:rPr>
                        <a:t>Actinobacillus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pleuropn</a:t>
                      </a:r>
                      <a:r>
                        <a:rPr lang="en-US" sz="3200" dirty="0">
                          <a:effectLst/>
                        </a:rPr>
                        <a:t>.</a:t>
                      </a:r>
                      <a:endParaRPr lang="cs-CZ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278" marR="10278" marT="10278" marB="10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7</a:t>
                      </a:r>
                    </a:p>
                  </a:txBody>
                  <a:tcPr marL="182880" marR="182880" marT="91440" marB="91440">
                    <a:solidFill>
                      <a:srgbClr val="FCE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3823658"/>
                  </a:ext>
                </a:extLst>
              </a:tr>
              <a:tr h="1193619">
                <a:tc>
                  <a:txBody>
                    <a:bodyPr/>
                    <a:lstStyle/>
                    <a:p>
                      <a:r>
                        <a:rPr lang="en-US" sz="3200" dirty="0" err="1">
                          <a:effectLst/>
                        </a:rPr>
                        <a:t>Porcinní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cirkovirus</a:t>
                      </a:r>
                      <a:r>
                        <a:rPr lang="en-US" sz="3200" dirty="0">
                          <a:effectLst/>
                        </a:rPr>
                        <a:t> 2</a:t>
                      </a:r>
                      <a:endParaRPr lang="cs-CZ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278" marR="10278" marT="10278" marB="10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10278" marR="10278" marT="10278" marB="1027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effectLst/>
                        </a:rPr>
                        <a:t>Porcinní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cirkovirus</a:t>
                      </a:r>
                      <a:r>
                        <a:rPr lang="en-US" sz="3200" dirty="0">
                          <a:effectLst/>
                        </a:rPr>
                        <a:t> 2</a:t>
                      </a:r>
                      <a:endParaRPr lang="cs-CZ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278" marR="10278" marT="10278" marB="10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82880" marR="182880" marT="91440" marB="9144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>
                          <a:effectLst/>
                        </a:rPr>
                        <a:t>E.coli (edémová choroba)</a:t>
                      </a:r>
                      <a:endParaRPr lang="cs-CZ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278" marR="10278" marT="10278" marB="10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51</a:t>
                      </a:r>
                    </a:p>
                  </a:txBody>
                  <a:tcPr marL="182880" marR="182880" marT="91440" marB="9144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effectLst/>
                        </a:rPr>
                        <a:t>Lawsonia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intracel</a:t>
                      </a:r>
                      <a:r>
                        <a:rPr lang="en-US" sz="3200" dirty="0">
                          <a:effectLst/>
                        </a:rPr>
                        <a:t>.</a:t>
                      </a:r>
                      <a:endParaRPr lang="cs-CZ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278" marR="10278" marT="10278" marB="10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5</a:t>
                      </a:r>
                    </a:p>
                  </a:txBody>
                  <a:tcPr marL="182880" marR="182880" marT="91440" marB="91440"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07192"/>
                  </a:ext>
                </a:extLst>
              </a:tr>
              <a:tr h="1048087">
                <a:tc>
                  <a:txBody>
                    <a:bodyPr/>
                    <a:lstStyle/>
                    <a:p>
                      <a:r>
                        <a:rPr lang="en-US" sz="3200" dirty="0" err="1">
                          <a:effectLst/>
                        </a:rPr>
                        <a:t>Glasserova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choroba</a:t>
                      </a:r>
                      <a:endParaRPr lang="cs-CZ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278" marR="10278" marT="10278" marB="10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0278" marR="10278" marT="10278" marB="1027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effectLst/>
                        </a:rPr>
                        <a:t>Glasserova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choroba</a:t>
                      </a:r>
                      <a:endParaRPr lang="cs-CZ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278" marR="10278" marT="10278" marB="10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82880" marR="182880" marT="91440" marB="9144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effectLst/>
                        </a:rPr>
                        <a:t>Porcinní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cirkovirus</a:t>
                      </a:r>
                      <a:r>
                        <a:rPr lang="en-US" sz="3200" dirty="0">
                          <a:effectLst/>
                        </a:rPr>
                        <a:t> 2</a:t>
                      </a:r>
                      <a:endParaRPr lang="cs-CZ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278" marR="10278" marT="10278" marB="10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47</a:t>
                      </a:r>
                    </a:p>
                  </a:txBody>
                  <a:tcPr marL="182880" marR="182880" marT="91440" marB="9144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effectLst/>
                        </a:rPr>
                        <a:t>Jiné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infekční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onemocnění</a:t>
                      </a:r>
                      <a:endParaRPr lang="cs-CZ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278" marR="10278" marT="10278" marB="10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10</a:t>
                      </a:r>
                    </a:p>
                  </a:txBody>
                  <a:tcPr marL="182880" marR="182880" marT="91440" marB="91440">
                    <a:solidFill>
                      <a:srgbClr val="FCE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252349"/>
                  </a:ext>
                </a:extLst>
              </a:tr>
              <a:tr h="1048087"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</a:rPr>
                        <a:t>Mycoplasma spp.</a:t>
                      </a:r>
                      <a:endParaRPr lang="cs-CZ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278" marR="10278" marT="10278" marB="10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10278" marR="10278" marT="10278" marB="1027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</a:rPr>
                        <a:t>Mycoplasma spp.</a:t>
                      </a:r>
                      <a:endParaRPr lang="cs-CZ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278" marR="10278" marT="10278" marB="10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82880" marR="182880" marT="91440" marB="9144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</a:rPr>
                        <a:t>Mycoplasma spp.</a:t>
                      </a:r>
                      <a:endParaRPr lang="cs-CZ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278" marR="10278" marT="10278" marB="10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29</a:t>
                      </a:r>
                    </a:p>
                  </a:txBody>
                  <a:tcPr marL="182880" marR="182880" marT="91440" marB="9144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278" marR="10278" marT="10278" marB="10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3200" dirty="0"/>
                    </a:p>
                  </a:txBody>
                  <a:tcPr marL="182880" marR="182880" marT="91440" marB="91440"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5326551"/>
                  </a:ext>
                </a:extLst>
              </a:tr>
              <a:tr h="1048087">
                <a:tc>
                  <a:txBody>
                    <a:bodyPr/>
                    <a:lstStyle/>
                    <a:p>
                      <a:r>
                        <a:rPr lang="en-US" sz="3200" dirty="0" err="1">
                          <a:effectLst/>
                        </a:rPr>
                        <a:t>Rotaviry</a:t>
                      </a:r>
                      <a:endParaRPr lang="cs-CZ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278" marR="10278" marT="10278" marB="10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0278" marR="10278" marT="10278" marB="1027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effectLst/>
                        </a:rPr>
                        <a:t>Rotaviry</a:t>
                      </a:r>
                      <a:endParaRPr lang="cs-CZ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278" marR="10278" marT="10278" marB="10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182880" marR="182880" marT="91440" marB="9144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effectLst/>
                        </a:rPr>
                        <a:t>Lawsonia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intracel</a:t>
                      </a:r>
                      <a:r>
                        <a:rPr lang="en-US" sz="3200" dirty="0">
                          <a:effectLst/>
                        </a:rPr>
                        <a:t>.</a:t>
                      </a:r>
                      <a:endParaRPr lang="cs-CZ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278" marR="10278" marT="10278" marB="10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50</a:t>
                      </a:r>
                    </a:p>
                  </a:txBody>
                  <a:tcPr marL="182880" marR="182880" marT="91440" marB="9144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3200" dirty="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3200" dirty="0"/>
                    </a:p>
                  </a:txBody>
                  <a:tcPr marL="182880" marR="182880" marT="91440" marB="91440">
                    <a:solidFill>
                      <a:srgbClr val="FCE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54503"/>
                  </a:ext>
                </a:extLst>
              </a:tr>
              <a:tr h="1048087">
                <a:tc>
                  <a:txBody>
                    <a:bodyPr/>
                    <a:lstStyle/>
                    <a:p>
                      <a:r>
                        <a:rPr lang="en-US" sz="3200" dirty="0" err="1">
                          <a:effectLst/>
                        </a:rPr>
                        <a:t>Leptospiróza</a:t>
                      </a:r>
                      <a:endParaRPr lang="cs-CZ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278" marR="10278" marT="10278" marB="10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0278" marR="10278" marT="10278" marB="1027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effectLst/>
                        </a:rPr>
                        <a:t>Leptospiróza</a:t>
                      </a:r>
                      <a:endParaRPr lang="cs-CZ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278" marR="10278" marT="10278" marB="10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182880" marR="182880" marT="91440" marB="9144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effectLst/>
                        </a:rPr>
                        <a:t>Actinobacillus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pleuropn</a:t>
                      </a:r>
                      <a:r>
                        <a:rPr lang="en-US" sz="3200" dirty="0">
                          <a:effectLst/>
                        </a:rPr>
                        <a:t>.</a:t>
                      </a:r>
                      <a:endParaRPr lang="cs-CZ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278" marR="10278" marT="10278" marB="10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70</a:t>
                      </a:r>
                    </a:p>
                  </a:txBody>
                  <a:tcPr marL="182880" marR="182880" marT="91440" marB="9144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3200" dirty="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3200" dirty="0"/>
                    </a:p>
                  </a:txBody>
                  <a:tcPr marL="182880" marR="182880" marT="91440" marB="91440"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066872"/>
                  </a:ext>
                </a:extLst>
              </a:tr>
              <a:tr h="1048087"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</a:rPr>
                        <a:t>Influenza</a:t>
                      </a:r>
                      <a:endParaRPr lang="cs-CZ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278" marR="10278" marT="10278" marB="10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10278" marR="10278" marT="10278" marB="1027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</a:rPr>
                        <a:t>Influenza</a:t>
                      </a:r>
                      <a:endParaRPr lang="cs-CZ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278" marR="10278" marT="10278" marB="10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182880" marR="182880" marT="91440" marB="9144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>
                          <a:effectLst/>
                        </a:rPr>
                        <a:t>Jiné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infekční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onemocnění</a:t>
                      </a:r>
                      <a:endParaRPr lang="cs-CZ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278" marR="10278" marT="10278" marB="10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dirty="0"/>
                        <a:t>50</a:t>
                      </a:r>
                    </a:p>
                  </a:txBody>
                  <a:tcPr marL="182880" marR="182880" marT="91440" marB="9144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3200" dirty="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CECE8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3200" dirty="0"/>
                    </a:p>
                  </a:txBody>
                  <a:tcPr marL="182880" marR="182880" marT="91440" marB="91440">
                    <a:solidFill>
                      <a:srgbClr val="FCEC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549114"/>
                  </a:ext>
                </a:extLst>
              </a:tr>
              <a:tr h="1048087">
                <a:tc>
                  <a:txBody>
                    <a:bodyPr/>
                    <a:lstStyle/>
                    <a:p>
                      <a:r>
                        <a:rPr lang="en-US" sz="3200" dirty="0" err="1">
                          <a:effectLst/>
                        </a:rPr>
                        <a:t>Jiné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infekční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onemocnění</a:t>
                      </a:r>
                      <a:endParaRPr lang="cs-CZ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278" marR="10278" marT="10278" marB="10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10278" marR="10278" marT="10278" marB="10278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effectLst/>
                        </a:rPr>
                        <a:t>Jiné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infekční</a:t>
                      </a:r>
                      <a:r>
                        <a:rPr lang="en-US" sz="3200" dirty="0">
                          <a:effectLst/>
                        </a:rPr>
                        <a:t> </a:t>
                      </a:r>
                      <a:r>
                        <a:rPr lang="en-US" sz="3200" dirty="0" err="1">
                          <a:effectLst/>
                        </a:rPr>
                        <a:t>onemocnění</a:t>
                      </a:r>
                      <a:endParaRPr lang="cs-CZ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278" marR="10278" marT="10278" marB="10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cs-CZ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182880" marR="182880" marT="91440" marB="9144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278" marR="10278" marT="10278" marB="1027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3200" dirty="0"/>
                    </a:p>
                  </a:txBody>
                  <a:tcPr marL="182880" marR="182880" marT="91440" marB="9144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3200" dirty="0"/>
                    </a:p>
                  </a:txBody>
                  <a:tcPr marL="182880" marR="182880" marT="9144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3200" dirty="0"/>
                    </a:p>
                  </a:txBody>
                  <a:tcPr marL="182880" marR="182880" marT="91440" marB="91440"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61216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51372"/>
      </p:ext>
    </p:extLst>
  </p:cSld>
  <p:clrMapOvr>
    <a:masterClrMapping/>
  </p:clrMapOvr>
</p:sld>
</file>

<file path=ppt/theme/theme1.xml><?xml version="1.0" encoding="utf-8"?>
<a:theme xmlns:a="http://schemas.openxmlformats.org/drawingml/2006/main" name="MZE_Prez_Zemedelstvi_16x9">
  <a:themeElements>
    <a:clrScheme name="MZe - Zemědělství">
      <a:dk1>
        <a:sysClr val="windowText" lastClr="000000"/>
      </a:dk1>
      <a:lt1>
        <a:sysClr val="window" lastClr="FFFFFF"/>
      </a:lt1>
      <a:dk2>
        <a:srgbClr val="1D1D1B"/>
      </a:dk2>
      <a:lt2>
        <a:srgbClr val="C6C6C6"/>
      </a:lt2>
      <a:accent1>
        <a:srgbClr val="804900"/>
      </a:accent1>
      <a:accent2>
        <a:srgbClr val="CDCE00"/>
      </a:accent2>
      <a:accent3>
        <a:srgbClr val="80733D"/>
      </a:accent3>
      <a:accent4>
        <a:srgbClr val="005C2B"/>
      </a:accent4>
      <a:accent5>
        <a:srgbClr val="F49712"/>
      </a:accent5>
      <a:accent6>
        <a:srgbClr val="29B4E9"/>
      </a:accent6>
      <a:hlink>
        <a:srgbClr val="804900"/>
      </a:hlink>
      <a:folHlink>
        <a:srgbClr val="804900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ZE_Prez_Zemedelstvi_16x9_v2.potx" id="{DF38A2C2-C05B-4489-83D4-306E59AF5B0C}" vid="{93FC1C97-C993-4A4A-8C80-66FF7D9D47B5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MZE_Prez_Zemedelstvi_16x9</Template>
  <TotalTime>0</TotalTime>
  <Words>1294</Words>
  <Application>Microsoft Office PowerPoint</Application>
  <PresentationFormat>Vlastní</PresentationFormat>
  <Paragraphs>175</Paragraphs>
  <Slides>11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7" baseType="lpstr">
      <vt:lpstr>Arial</vt:lpstr>
      <vt:lpstr>Calibri</vt:lpstr>
      <vt:lpstr>Gill Sans MT</vt:lpstr>
      <vt:lpstr>Times New Roman</vt:lpstr>
      <vt:lpstr>Wingdings</vt:lpstr>
      <vt:lpstr>MZE_Prez_Zemedelstvi_16x9</vt:lpstr>
      <vt:lpstr>Opatření Zvýšení obranyschopnosti  v chovu prasat vakcinací</vt:lpstr>
      <vt:lpstr>Opatření Zvýšení obranyschopnosti  v chovu prasat vakcinací</vt:lpstr>
      <vt:lpstr> administrace a Podmínky pro poskytnutí dotace </vt:lpstr>
      <vt:lpstr>administrace a Podmínky pro poskytnutí dotace I. </vt:lpstr>
      <vt:lpstr>administrace a Podmínky pro poskytnutí dotace II.</vt:lpstr>
      <vt:lpstr>vzor Imunizačního programu</vt:lpstr>
      <vt:lpstr> administrace a Podmínky pro poskytnutí dotace III. </vt:lpstr>
      <vt:lpstr>administrace a Podmínky pro poskytnutí dotace IV.</vt:lpstr>
      <vt:lpstr>Patogeny, proti kterým může žadatel vakcinovat + sazby</vt:lpstr>
      <vt:lpstr> Dobré životní podmínky zvířat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2017-10-31T15:27:59Z</dcterms:created>
  <dcterms:modified xsi:type="dcterms:W3CDTF">2023-03-08T15:34:39Z</dcterms:modified>
</cp:coreProperties>
</file>