
<file path=[Content_Types].xml><?xml version="1.0" encoding="utf-8"?>
<Types xmlns="http://schemas.openxmlformats.org/package/2006/content-types">
  <Default Extension="png" ContentType="image/png"/>
  <Default Extension="xlsm" ContentType="application/vnd.ms-excel.sheet.macroEnabled.12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71" r:id="rId2"/>
    <p:sldId id="275" r:id="rId3"/>
    <p:sldId id="258" r:id="rId4"/>
    <p:sldId id="259" r:id="rId5"/>
    <p:sldId id="260" r:id="rId6"/>
    <p:sldId id="261" r:id="rId7"/>
    <p:sldId id="290" r:id="rId8"/>
    <p:sldId id="295" r:id="rId9"/>
    <p:sldId id="296" r:id="rId10"/>
    <p:sldId id="257" r:id="rId11"/>
    <p:sldId id="266" r:id="rId12"/>
    <p:sldId id="265" r:id="rId13"/>
    <p:sldId id="263" r:id="rId14"/>
    <p:sldId id="267" r:id="rId15"/>
    <p:sldId id="291" r:id="rId16"/>
    <p:sldId id="292" r:id="rId17"/>
    <p:sldId id="293" r:id="rId18"/>
    <p:sldId id="279" r:id="rId19"/>
    <p:sldId id="273" r:id="rId20"/>
    <p:sldId id="272" r:id="rId21"/>
    <p:sldId id="269" r:id="rId22"/>
    <p:sldId id="294" r:id="rId23"/>
    <p:sldId id="264" r:id="rId24"/>
    <p:sldId id="278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12192000" cy="6858000"/>
  <p:notesSz cx="6888163" cy="100203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9933"/>
    <a:srgbClr val="FFCC99"/>
    <a:srgbClr val="FF9966"/>
    <a:srgbClr val="96C9FC"/>
    <a:srgbClr val="E5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92984" autoAdjust="0"/>
  </p:normalViewPr>
  <p:slideViewPr>
    <p:cSldViewPr snapToGrid="0">
      <p:cViewPr varScale="1">
        <p:scale>
          <a:sx n="72" d="100"/>
          <a:sy n="72" d="100"/>
        </p:scale>
        <p:origin x="72" y="72"/>
      </p:cViewPr>
      <p:guideLst/>
    </p:cSldViewPr>
  </p:slideViewPr>
  <p:outlineViewPr>
    <p:cViewPr>
      <p:scale>
        <a:sx n="33" d="100"/>
        <a:sy n="33" d="100"/>
      </p:scale>
      <p:origin x="0" y="-1429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2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_s_podporou_maker.xlsm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94208263792099E-2"/>
          <c:y val="5.6409683882721634E-2"/>
          <c:w val="0.59676378129901608"/>
          <c:h val="0.71162548065713194"/>
        </c:manualLayout>
      </c:layout>
      <c:lineChart>
        <c:grouping val="standar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No. of sows (thousands)</c:v>
                </c:pt>
              </c:strCache>
            </c:strRef>
          </c:tx>
          <c:spPr>
            <a:ln>
              <a:solidFill>
                <a:srgbClr val="BA2A32"/>
              </a:solidFill>
            </a:ln>
          </c:spPr>
          <c:marker>
            <c:symbol val="none"/>
          </c:marker>
          <c:cat>
            <c:numRef>
              <c:f>List1!$A$2:$A$32</c:f>
              <c:numCache>
                <c:formatCode>General</c:formatCode>
                <c:ptCount val="31"/>
                <c:pt idx="0">
                  <c:v>1992</c:v>
                </c:pt>
                <c:pt idx="1">
                  <c:v>1993</c:v>
                </c:pt>
                <c:pt idx="2">
                  <c:v>1994</c:v>
                </c:pt>
                <c:pt idx="3">
                  <c:v>1995</c:v>
                </c:pt>
                <c:pt idx="4">
                  <c:v>1996</c:v>
                </c:pt>
                <c:pt idx="5">
                  <c:v>1997</c:v>
                </c:pt>
                <c:pt idx="6">
                  <c:v>1998</c:v>
                </c:pt>
                <c:pt idx="7">
                  <c:v>1999</c:v>
                </c:pt>
                <c:pt idx="8">
                  <c:v>2000</c:v>
                </c:pt>
                <c:pt idx="9">
                  <c:v>2001</c:v>
                </c:pt>
                <c:pt idx="10">
                  <c:v>2002</c:v>
                </c:pt>
                <c:pt idx="11">
                  <c:v>2003</c:v>
                </c:pt>
                <c:pt idx="12">
                  <c:v>2004</c:v>
                </c:pt>
                <c:pt idx="13">
                  <c:v>2005</c:v>
                </c:pt>
                <c:pt idx="14">
                  <c:v>2006</c:v>
                </c:pt>
                <c:pt idx="15">
                  <c:v>2007</c:v>
                </c:pt>
                <c:pt idx="16">
                  <c:v>2008</c:v>
                </c:pt>
                <c:pt idx="17">
                  <c:v>2009</c:v>
                </c:pt>
                <c:pt idx="18">
                  <c:v>2010</c:v>
                </c:pt>
                <c:pt idx="19">
                  <c:v>2011</c:v>
                </c:pt>
                <c:pt idx="20">
                  <c:v>2012</c:v>
                </c:pt>
                <c:pt idx="21">
                  <c:v>2013</c:v>
                </c:pt>
                <c:pt idx="22">
                  <c:v>2014</c:v>
                </c:pt>
                <c:pt idx="23">
                  <c:v>2015</c:v>
                </c:pt>
                <c:pt idx="24">
                  <c:v>2016</c:v>
                </c:pt>
                <c:pt idx="25">
                  <c:v>2017</c:v>
                </c:pt>
                <c:pt idx="26">
                  <c:v>2018</c:v>
                </c:pt>
                <c:pt idx="27">
                  <c:v>2019</c:v>
                </c:pt>
                <c:pt idx="28">
                  <c:v>2020</c:v>
                </c:pt>
                <c:pt idx="29">
                  <c:v>2021</c:v>
                </c:pt>
                <c:pt idx="30">
                  <c:v>2022</c:v>
                </c:pt>
              </c:numCache>
            </c:numRef>
          </c:cat>
          <c:val>
            <c:numRef>
              <c:f>List1!$B$2:$B$32</c:f>
              <c:numCache>
                <c:formatCode>#,##0</c:formatCode>
                <c:ptCount val="31"/>
                <c:pt idx="0">
                  <c:v>327</c:v>
                </c:pt>
                <c:pt idx="1">
                  <c:v>324</c:v>
                </c:pt>
                <c:pt idx="2">
                  <c:v>295</c:v>
                </c:pt>
                <c:pt idx="3">
                  <c:v>295</c:v>
                </c:pt>
                <c:pt idx="4">
                  <c:v>318</c:v>
                </c:pt>
                <c:pt idx="5">
                  <c:v>321</c:v>
                </c:pt>
                <c:pt idx="6">
                  <c:v>320</c:v>
                </c:pt>
                <c:pt idx="7">
                  <c:v>317</c:v>
                </c:pt>
                <c:pt idx="8">
                  <c:v>297</c:v>
                </c:pt>
                <c:pt idx="9">
                  <c:v>293</c:v>
                </c:pt>
                <c:pt idx="10">
                  <c:v>289</c:v>
                </c:pt>
                <c:pt idx="11">
                  <c:v>283</c:v>
                </c:pt>
                <c:pt idx="12" formatCode="General">
                  <c:v>251</c:v>
                </c:pt>
                <c:pt idx="13" formatCode="General">
                  <c:v>232</c:v>
                </c:pt>
                <c:pt idx="14" formatCode="General">
                  <c:v>229</c:v>
                </c:pt>
                <c:pt idx="15" formatCode="General">
                  <c:v>225</c:v>
                </c:pt>
                <c:pt idx="16" formatCode="General">
                  <c:v>179</c:v>
                </c:pt>
                <c:pt idx="17" formatCode="General">
                  <c:v>142</c:v>
                </c:pt>
                <c:pt idx="18" formatCode="General">
                  <c:v>133</c:v>
                </c:pt>
                <c:pt idx="19" formatCode="General">
                  <c:v>112</c:v>
                </c:pt>
                <c:pt idx="20" formatCode="General">
                  <c:v>100</c:v>
                </c:pt>
                <c:pt idx="21" formatCode="General">
                  <c:v>102</c:v>
                </c:pt>
                <c:pt idx="22" formatCode="General">
                  <c:v>103</c:v>
                </c:pt>
                <c:pt idx="23" formatCode="General">
                  <c:v>96</c:v>
                </c:pt>
                <c:pt idx="24" formatCode="General">
                  <c:v>94</c:v>
                </c:pt>
                <c:pt idx="25" formatCode="General">
                  <c:v>94</c:v>
                </c:pt>
                <c:pt idx="26" formatCode="General">
                  <c:v>92</c:v>
                </c:pt>
                <c:pt idx="27" formatCode="General">
                  <c:v>90</c:v>
                </c:pt>
                <c:pt idx="28" formatCode="General">
                  <c:v>87</c:v>
                </c:pt>
                <c:pt idx="29" formatCode="General">
                  <c:v>75</c:v>
                </c:pt>
                <c:pt idx="30" formatCode="General">
                  <c:v>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041-2440-AB66-37FFFEC239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33839872"/>
        <c:axId val="133845760"/>
      </c:lineChart>
      <c:catAx>
        <c:axId val="133839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33845760"/>
        <c:crosses val="autoZero"/>
        <c:auto val="1"/>
        <c:lblAlgn val="ctr"/>
        <c:lblOffset val="100"/>
        <c:noMultiLvlLbl val="0"/>
      </c:catAx>
      <c:valAx>
        <c:axId val="13384576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cs-CZ"/>
          </a:p>
        </c:txPr>
        <c:crossAx val="133839872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1517516139593251"/>
          <c:y val="0.41160414007326934"/>
          <c:w val="0.2790167449872672"/>
          <c:h val="0.21298060773240488"/>
        </c:manualLayout>
      </c:layout>
      <c:overlay val="0"/>
      <c:txPr>
        <a:bodyPr/>
        <a:lstStyle/>
        <a:p>
          <a:pPr>
            <a:defRPr sz="1655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cs-CZ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8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6ADEA0-F69D-4585-B9F1-D68917874CC1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68F19F-8553-48EE-A067-38D9AA6256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88513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E48D8BEC-68F7-4A6C-8D64-D93890121AD0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7014B4F4-66FE-4061-BE20-C4A2BA6F7A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1611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93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202786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0179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3057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4539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362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3191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88036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5867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93509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0167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2337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14B4F4-66FE-4061-BE20-C4A2BA6F7AB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4174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0269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0886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160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726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891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305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2551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97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977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537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3814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829CB-A101-4366-A88E-D7A3DD250C09}" type="datetimeFigureOut">
              <a:rPr lang="cs-CZ" smtClean="0"/>
              <a:t>08.03.2023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96415-FA73-461F-98CA-9F69274A5FC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419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marek\Documents\AACompany%20New\&#218;SKVBL\2023\ASPI'&amp;link='252\1997%20Sb.#'&amp;ucin-k-dni='30.12.9999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#_ftn1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#_ftnref1"/><Relationship Id="rId2" Type="http://schemas.openxmlformats.org/officeDocument/2006/relationships/hyperlink" Target="#_ftn1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marek\Documents\AACompany%20New\&#218;SKVBL\2023\ASPI'&amp;link='131\2000%20Sb.#'&amp;ucin-k-dni='30.12.9999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marek\Documents\AACompany%20New\&#218;SKVBL\2023\ASPI'&amp;link='74\2015%20Sb.#4'&amp;ucin-k-dni='30.12.9999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file:///C:\Users\marek\Documents\AACompany%20New\&#218;SKVBL\2023\ASPI'&amp;link='74\2015%20Sb.#5'&amp;ucin-k-dni='30.12.9999" TargetMode="Externa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rgbClr val="002060"/>
                </a:solidFill>
              </a:rPr>
              <a:t> Imunizační programy v </a:t>
            </a:r>
            <a:r>
              <a:rPr lang="cs-CZ" dirty="0" smtClean="0">
                <a:solidFill>
                  <a:srgbClr val="002060"/>
                </a:solidFill>
              </a:rPr>
              <a:t>praxi</a:t>
            </a:r>
            <a:endParaRPr lang="cs-CZ" dirty="0">
              <a:solidFill>
                <a:srgbClr val="00206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903596"/>
            <a:ext cx="9144000" cy="1655762"/>
          </a:xfrm>
        </p:spPr>
        <p:txBody>
          <a:bodyPr>
            <a:normAutofit/>
          </a:bodyPr>
          <a:lstStyle/>
          <a:p>
            <a:r>
              <a:rPr lang="cs-CZ" sz="3200" i="1" dirty="0">
                <a:solidFill>
                  <a:srgbClr val="002060"/>
                </a:solidFill>
              </a:rPr>
              <a:t>MVDr. Marek Žižlavský, </a:t>
            </a:r>
            <a:r>
              <a:rPr lang="cs-CZ" sz="3200" i="1" dirty="0" smtClean="0">
                <a:solidFill>
                  <a:srgbClr val="002060"/>
                </a:solidFill>
              </a:rPr>
              <a:t>Ph.D.</a:t>
            </a:r>
          </a:p>
          <a:p>
            <a:r>
              <a:rPr lang="cs-CZ" sz="3200" dirty="0" smtClean="0">
                <a:solidFill>
                  <a:srgbClr val="002060"/>
                </a:solidFill>
              </a:rPr>
              <a:t>SEVARON</a:t>
            </a:r>
          </a:p>
          <a:p>
            <a:endParaRPr lang="cs-CZ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1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7141" y="125760"/>
            <a:ext cx="11092721" cy="1143000"/>
          </a:xfrm>
        </p:spPr>
        <p:txBody>
          <a:bodyPr>
            <a:normAutofit/>
          </a:bodyPr>
          <a:lstStyle/>
          <a:p>
            <a:pPr algn="ctr"/>
            <a:r>
              <a:rPr lang="cs-CZ" altLang="cs-CZ" sz="3600" dirty="0">
                <a:solidFill>
                  <a:schemeClr val="tx2"/>
                </a:solidFill>
                <a:latin typeface="+mn-lt"/>
                <a:cs typeface="Calibri" panose="020F0502020204030204" pitchFamily="34" charset="0"/>
              </a:rPr>
              <a:t>Vakcinace v rukou státu </a:t>
            </a:r>
            <a:r>
              <a:rPr lang="cs-CZ" altLang="cs-CZ" sz="3600" dirty="0" smtClean="0">
                <a:solidFill>
                  <a:schemeClr val="tx2"/>
                </a:solidFill>
                <a:latin typeface="+mn-lt"/>
                <a:cs typeface="Calibri" panose="020F0502020204030204" pitchFamily="34" charset="0"/>
              </a:rPr>
              <a:t/>
            </a:r>
            <a:br>
              <a:rPr lang="cs-CZ" altLang="cs-CZ" sz="3600" dirty="0" smtClean="0">
                <a:solidFill>
                  <a:schemeClr val="tx2"/>
                </a:solidFill>
                <a:latin typeface="+mn-lt"/>
                <a:cs typeface="Calibri" panose="020F0502020204030204" pitchFamily="34" charset="0"/>
              </a:rPr>
            </a:br>
            <a:r>
              <a:rPr lang="cs-CZ" sz="3600" dirty="0" smtClean="0">
                <a:solidFill>
                  <a:schemeClr val="tx2"/>
                </a:solidFill>
                <a:latin typeface="+mn-lt"/>
              </a:rPr>
              <a:t>Opatření </a:t>
            </a:r>
            <a:r>
              <a:rPr lang="cs-CZ" sz="3600" dirty="0">
                <a:solidFill>
                  <a:schemeClr val="tx2"/>
                </a:solidFill>
                <a:latin typeface="+mn-lt"/>
              </a:rPr>
              <a:t>zvýšení obranyschopnosti v chovu prasat</a:t>
            </a:r>
            <a:endParaRPr lang="cs-CZ" sz="36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528" y="1288303"/>
            <a:ext cx="10920334" cy="5472608"/>
          </a:xfrm>
        </p:spPr>
        <p:txBody>
          <a:bodyPr>
            <a:noAutofit/>
          </a:bodyPr>
          <a:lstStyle/>
          <a:p>
            <a:pPr algn="ctr"/>
            <a:r>
              <a:rPr lang="cs-CZ" dirty="0" smtClean="0">
                <a:solidFill>
                  <a:srgbClr val="002060"/>
                </a:solidFill>
              </a:rPr>
              <a:t>Požadavky </a:t>
            </a:r>
            <a:r>
              <a:rPr lang="cs-CZ" dirty="0">
                <a:solidFill>
                  <a:srgbClr val="002060"/>
                </a:solidFill>
              </a:rPr>
              <a:t>na nové podpory: nové, měřitelné, kontrolovatelné, </a:t>
            </a:r>
            <a:r>
              <a:rPr lang="cs-CZ" dirty="0" err="1" smtClean="0">
                <a:solidFill>
                  <a:srgbClr val="002060"/>
                </a:solidFill>
              </a:rPr>
              <a:t>sazbovatelné</a:t>
            </a:r>
            <a:r>
              <a:rPr lang="cs-CZ" dirty="0" smtClean="0">
                <a:solidFill>
                  <a:srgbClr val="002060"/>
                </a:solidFill>
              </a:rPr>
              <a:t> a zvl. </a:t>
            </a:r>
            <a:r>
              <a:rPr lang="cs-CZ" dirty="0">
                <a:solidFill>
                  <a:srgbClr val="002060"/>
                </a:solidFill>
              </a:rPr>
              <a:t>vedoucí ke </a:t>
            </a:r>
            <a:r>
              <a:rPr lang="cs-CZ" dirty="0">
                <a:solidFill>
                  <a:schemeClr val="tx2"/>
                </a:solidFill>
              </a:rPr>
              <a:t>snižování</a:t>
            </a: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err="1">
                <a:solidFill>
                  <a:srgbClr val="002060"/>
                </a:solidFill>
              </a:rPr>
              <a:t>antimikrobik</a:t>
            </a:r>
            <a:r>
              <a:rPr lang="cs-CZ" dirty="0">
                <a:solidFill>
                  <a:srgbClr val="002060"/>
                </a:solidFill>
              </a:rPr>
              <a:t> </a:t>
            </a:r>
          </a:p>
          <a:p>
            <a:pPr marL="0" indent="0">
              <a:buNone/>
            </a:pPr>
            <a:r>
              <a:rPr lang="cs-CZ" sz="2400" dirty="0" err="1">
                <a:solidFill>
                  <a:srgbClr val="002060"/>
                </a:solidFill>
              </a:rPr>
              <a:t>Podopatření</a:t>
            </a:r>
            <a:r>
              <a:rPr lang="cs-CZ" sz="2400" dirty="0">
                <a:solidFill>
                  <a:srgbClr val="002060"/>
                </a:solidFill>
              </a:rPr>
              <a:t>:</a:t>
            </a:r>
          </a:p>
          <a:p>
            <a:r>
              <a:rPr lang="cs-CZ" sz="2400" strike="sngStrike" dirty="0">
                <a:solidFill>
                  <a:srgbClr val="002060"/>
                </a:solidFill>
              </a:rPr>
              <a:t>1. Zajištění dostatečného příjmu kolostra</a:t>
            </a:r>
          </a:p>
          <a:p>
            <a:r>
              <a:rPr lang="cs-CZ" sz="2400" strike="sngStrike" dirty="0">
                <a:solidFill>
                  <a:srgbClr val="002060"/>
                </a:solidFill>
              </a:rPr>
              <a:t>2.</a:t>
            </a:r>
            <a:r>
              <a:rPr lang="cs-CZ" sz="2400" b="1" strike="sngStrike" dirty="0">
                <a:solidFill>
                  <a:srgbClr val="002060"/>
                </a:solidFill>
              </a:rPr>
              <a:t> </a:t>
            </a:r>
            <a:r>
              <a:rPr lang="cs-CZ" sz="2400" strike="sngStrike" dirty="0">
                <a:solidFill>
                  <a:srgbClr val="002060"/>
                </a:solidFill>
              </a:rPr>
              <a:t>Selekční boxy v předvýkrmu prasat jako nástroj pro individuální  </a:t>
            </a:r>
          </a:p>
          <a:p>
            <a:pPr marL="0" indent="0">
              <a:buNone/>
            </a:pPr>
            <a:r>
              <a:rPr lang="cs-CZ" sz="2400" strike="sngStrike" dirty="0">
                <a:solidFill>
                  <a:srgbClr val="002060"/>
                </a:solidFill>
              </a:rPr>
              <a:t>        péči o slabá nebo nemocná selata</a:t>
            </a:r>
          </a:p>
          <a:p>
            <a:r>
              <a:rPr lang="cs-CZ" sz="2400" strike="sngStrike" dirty="0">
                <a:solidFill>
                  <a:srgbClr val="002060"/>
                </a:solidFill>
              </a:rPr>
              <a:t>3. Selekční boxy v výkrmu  prasat jako nástroj pro individuální  </a:t>
            </a:r>
          </a:p>
          <a:p>
            <a:pPr marL="0" indent="0">
              <a:buNone/>
            </a:pPr>
            <a:r>
              <a:rPr lang="cs-CZ" sz="2400" strike="sngStrike" dirty="0">
                <a:solidFill>
                  <a:srgbClr val="002060"/>
                </a:solidFill>
              </a:rPr>
              <a:t>        péči o slabá nebo nemocná selata</a:t>
            </a:r>
          </a:p>
          <a:p>
            <a:r>
              <a:rPr lang="cs-CZ" sz="2400" dirty="0">
                <a:solidFill>
                  <a:srgbClr val="002060"/>
                </a:solidFill>
              </a:rPr>
              <a:t>4. Podpora vakcinace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        - Základní vakcinační program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        - Podporovaný vakcinační </a:t>
            </a:r>
            <a:r>
              <a:rPr lang="cs-CZ" sz="2400" dirty="0" smtClean="0">
                <a:solidFill>
                  <a:srgbClr val="002060"/>
                </a:solidFill>
              </a:rPr>
              <a:t>program</a:t>
            </a: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2060"/>
                </a:solidFill>
              </a:rPr>
              <a:t>Doba </a:t>
            </a:r>
            <a:r>
              <a:rPr lang="cs-CZ" sz="2400" dirty="0" smtClean="0">
                <a:solidFill>
                  <a:srgbClr val="002060"/>
                </a:solidFill>
              </a:rPr>
              <a:t>plnění:1.3.2023-29.2.2024</a:t>
            </a:r>
            <a:r>
              <a:rPr lang="cs-CZ" sz="2400" dirty="0">
                <a:solidFill>
                  <a:srgbClr val="002060"/>
                </a:solidFill>
              </a:rPr>
              <a:t>, retenční období: </a:t>
            </a:r>
            <a:r>
              <a:rPr lang="cs-CZ" sz="2400" dirty="0" smtClean="0">
                <a:solidFill>
                  <a:srgbClr val="002060"/>
                </a:solidFill>
              </a:rPr>
              <a:t>1.6.2023-29.2.2024</a:t>
            </a: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93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4838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chemeClr val="tx2"/>
                </a:solidFill>
                <a:latin typeface="+mn-lt"/>
              </a:rPr>
              <a:t>Základní a podporovaný vakcinační program</a:t>
            </a:r>
            <a:endParaRPr lang="cs-CZ" sz="3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89434"/>
            <a:ext cx="10515600" cy="4351338"/>
          </a:xfrm>
        </p:spPr>
        <p:txBody>
          <a:bodyPr>
            <a:noAutofit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Základní vakcinační program </a:t>
            </a:r>
            <a:r>
              <a:rPr lang="en-AE" dirty="0" smtClean="0">
                <a:solidFill>
                  <a:schemeClr val="tx2"/>
                </a:solidFill>
              </a:rPr>
              <a:t>–</a:t>
            </a:r>
            <a:r>
              <a:rPr lang="cs-CZ" dirty="0" smtClean="0">
                <a:solidFill>
                  <a:schemeClr val="tx2"/>
                </a:solidFill>
              </a:rPr>
              <a:t> nemůže být podporovaný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2"/>
                </a:solidFill>
              </a:rPr>
              <a:t>Vakcinace prasniček a prasnic proti průjmům sajících selat způsobených baktérií </a:t>
            </a:r>
            <a:r>
              <a:rPr lang="cs-CZ" i="1" dirty="0" err="1" smtClean="0">
                <a:solidFill>
                  <a:schemeClr val="tx2"/>
                </a:solidFill>
              </a:rPr>
              <a:t>Escherichia</a:t>
            </a:r>
            <a:r>
              <a:rPr lang="cs-CZ" i="1" dirty="0" smtClean="0">
                <a:solidFill>
                  <a:schemeClr val="tx2"/>
                </a:solidFill>
              </a:rPr>
              <a:t> coli</a:t>
            </a:r>
          </a:p>
          <a:p>
            <a:pPr>
              <a:buFontTx/>
              <a:buChar char="-"/>
            </a:pPr>
            <a:r>
              <a:rPr lang="cs-CZ" dirty="0" smtClean="0">
                <a:solidFill>
                  <a:schemeClr val="tx2"/>
                </a:solidFill>
              </a:rPr>
              <a:t>Vakcinace </a:t>
            </a:r>
            <a:r>
              <a:rPr lang="cs-CZ" dirty="0">
                <a:solidFill>
                  <a:schemeClr val="tx2"/>
                </a:solidFill>
              </a:rPr>
              <a:t>prasniček a prasnic proti </a:t>
            </a:r>
            <a:r>
              <a:rPr lang="cs-CZ" dirty="0" err="1" smtClean="0">
                <a:solidFill>
                  <a:schemeClr val="tx2"/>
                </a:solidFill>
              </a:rPr>
              <a:t>parvoviróze</a:t>
            </a:r>
            <a:r>
              <a:rPr lang="cs-CZ" dirty="0" smtClean="0">
                <a:solidFill>
                  <a:schemeClr val="tx2"/>
                </a:solidFill>
              </a:rPr>
              <a:t> a července prasat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tx2"/>
                </a:solidFill>
              </a:rPr>
              <a:t>Vakcinace v rámci jiné dotace </a:t>
            </a:r>
            <a:r>
              <a:rPr lang="en-AE" dirty="0">
                <a:solidFill>
                  <a:schemeClr val="tx2"/>
                </a:solidFill>
              </a:rPr>
              <a:t>–</a:t>
            </a:r>
            <a:r>
              <a:rPr lang="cs-CZ" dirty="0">
                <a:solidFill>
                  <a:schemeClr val="tx2"/>
                </a:solidFill>
              </a:rPr>
              <a:t> PRRS v 8.F.a. nebo 8.F.d.</a:t>
            </a:r>
          </a:p>
          <a:p>
            <a:pPr marL="0" indent="0">
              <a:buNone/>
            </a:pPr>
            <a:endParaRPr lang="cs-CZ" dirty="0" smtClean="0">
              <a:solidFill>
                <a:schemeClr val="tx2"/>
              </a:solidFill>
            </a:endParaRPr>
          </a:p>
          <a:p>
            <a:r>
              <a:rPr lang="cs-CZ" dirty="0" smtClean="0">
                <a:solidFill>
                  <a:schemeClr val="tx2"/>
                </a:solidFill>
              </a:rPr>
              <a:t>Podporovaný vakcinační program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- vše co není uvedeno výše</a:t>
            </a:r>
          </a:p>
          <a:p>
            <a:pPr marL="0" indent="0">
              <a:buNone/>
            </a:pP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- podpora ve čtyřech kategoriích prasat 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tx2"/>
                </a:solidFill>
              </a:rPr>
              <a:t> - ukončené vakcinace</a:t>
            </a:r>
          </a:p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cs-CZ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24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chemeClr val="tx2"/>
                </a:solidFill>
                <a:latin typeface="+mn-lt"/>
              </a:rPr>
              <a:t>Opatření zvýšení obranyschopnosti v chovu prasat  kategorie prasat</a:t>
            </a:r>
            <a:endParaRPr lang="cs-CZ" sz="3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882" y="1825625"/>
            <a:ext cx="11857219" cy="4351338"/>
          </a:xfrm>
        </p:spPr>
        <p:txBody>
          <a:bodyPr>
            <a:normAutofit/>
          </a:bodyPr>
          <a:lstStyle/>
          <a:p>
            <a:r>
              <a:rPr lang="cs-CZ" sz="2700" b="1" dirty="0" smtClean="0">
                <a:solidFill>
                  <a:schemeClr val="tx2"/>
                </a:solidFill>
              </a:rPr>
              <a:t>Selata</a:t>
            </a:r>
          </a:p>
          <a:p>
            <a:pPr marL="0" indent="0">
              <a:buNone/>
            </a:pPr>
            <a:r>
              <a:rPr lang="cs-CZ" sz="2700" dirty="0" smtClean="0">
                <a:solidFill>
                  <a:schemeClr val="tx2"/>
                </a:solidFill>
              </a:rPr>
              <a:t>- sele od narození do konce předvýkrmu, nejvýše však do konce 14. týdne věku</a:t>
            </a:r>
            <a:endParaRPr lang="cs-CZ" sz="2700" dirty="0">
              <a:solidFill>
                <a:schemeClr val="tx2"/>
              </a:solidFill>
            </a:endParaRPr>
          </a:p>
          <a:p>
            <a:r>
              <a:rPr lang="cs-CZ" sz="2700" b="1" dirty="0" smtClean="0">
                <a:solidFill>
                  <a:schemeClr val="tx2"/>
                </a:solidFill>
              </a:rPr>
              <a:t>Prasata ve výkrmu</a:t>
            </a:r>
          </a:p>
          <a:p>
            <a:pPr marL="0" indent="0">
              <a:buNone/>
            </a:pPr>
            <a:r>
              <a:rPr lang="cs-CZ" sz="2700" dirty="0" smtClean="0">
                <a:solidFill>
                  <a:schemeClr val="tx2"/>
                </a:solidFill>
              </a:rPr>
              <a:t>- prase od ukončení předvýkrmu (nejpozději však od 15. týdne věku) do dne porážky</a:t>
            </a:r>
            <a:endParaRPr lang="cs-CZ" sz="2700" dirty="0">
              <a:solidFill>
                <a:schemeClr val="tx2"/>
              </a:solidFill>
            </a:endParaRPr>
          </a:p>
          <a:p>
            <a:r>
              <a:rPr lang="cs-CZ" sz="2700" b="1" dirty="0" smtClean="0">
                <a:solidFill>
                  <a:schemeClr val="tx2"/>
                </a:solidFill>
              </a:rPr>
              <a:t>Prasničky</a:t>
            </a:r>
          </a:p>
          <a:p>
            <a:pPr>
              <a:buFontTx/>
              <a:buChar char="-"/>
            </a:pPr>
            <a:r>
              <a:rPr lang="cs-CZ" sz="2700" dirty="0">
                <a:solidFill>
                  <a:schemeClr val="tx2"/>
                </a:solidFill>
              </a:rPr>
              <a:t>d</a:t>
            </a:r>
            <a:r>
              <a:rPr lang="cs-CZ" sz="2700" dirty="0" smtClean="0">
                <a:solidFill>
                  <a:schemeClr val="tx2"/>
                </a:solidFill>
              </a:rPr>
              <a:t>ospělá samice prasete od stáří 5 měsíců do ukončení první březosti</a:t>
            </a:r>
            <a:endParaRPr lang="cs-CZ" sz="2700" dirty="0">
              <a:solidFill>
                <a:schemeClr val="tx2"/>
              </a:solidFill>
            </a:endParaRPr>
          </a:p>
          <a:p>
            <a:r>
              <a:rPr lang="cs-CZ" sz="2700" b="1" dirty="0" smtClean="0">
                <a:solidFill>
                  <a:schemeClr val="tx2"/>
                </a:solidFill>
              </a:rPr>
              <a:t>Prasnice</a:t>
            </a:r>
          </a:p>
          <a:p>
            <a:pPr marL="0" indent="0">
              <a:buNone/>
            </a:pPr>
            <a:r>
              <a:rPr lang="cs-CZ" sz="2700" dirty="0" smtClean="0">
                <a:solidFill>
                  <a:schemeClr val="tx2"/>
                </a:solidFill>
              </a:rPr>
              <a:t>- dospělá samice prasete, u které proběhl alespoň jeden porod</a:t>
            </a:r>
            <a:endParaRPr lang="cs-CZ" sz="2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56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944504"/>
              </p:ext>
            </p:extLst>
          </p:nvPr>
        </p:nvGraphicFramePr>
        <p:xfrm>
          <a:off x="861935" y="-2"/>
          <a:ext cx="10328224" cy="68586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9122">
                  <a:extLst>
                    <a:ext uri="{9D8B030D-6E8A-4147-A177-3AD203B41FA5}">
                      <a16:colId xmlns:a16="http://schemas.microsoft.com/office/drawing/2014/main" val="1445838538"/>
                    </a:ext>
                  </a:extLst>
                </a:gridCol>
                <a:gridCol w="625342">
                  <a:extLst>
                    <a:ext uri="{9D8B030D-6E8A-4147-A177-3AD203B41FA5}">
                      <a16:colId xmlns:a16="http://schemas.microsoft.com/office/drawing/2014/main" val="3036764317"/>
                    </a:ext>
                  </a:extLst>
                </a:gridCol>
                <a:gridCol w="746377">
                  <a:extLst>
                    <a:ext uri="{9D8B030D-6E8A-4147-A177-3AD203B41FA5}">
                      <a16:colId xmlns:a16="http://schemas.microsoft.com/office/drawing/2014/main" val="657484650"/>
                    </a:ext>
                  </a:extLst>
                </a:gridCol>
                <a:gridCol w="383270">
                  <a:extLst>
                    <a:ext uri="{9D8B030D-6E8A-4147-A177-3AD203B41FA5}">
                      <a16:colId xmlns:a16="http://schemas.microsoft.com/office/drawing/2014/main" val="3453157688"/>
                    </a:ext>
                  </a:extLst>
                </a:gridCol>
                <a:gridCol w="449705">
                  <a:extLst>
                    <a:ext uri="{9D8B030D-6E8A-4147-A177-3AD203B41FA5}">
                      <a16:colId xmlns:a16="http://schemas.microsoft.com/office/drawing/2014/main" val="1742751058"/>
                    </a:ext>
                  </a:extLst>
                </a:gridCol>
                <a:gridCol w="2555976">
                  <a:extLst>
                    <a:ext uri="{9D8B030D-6E8A-4147-A177-3AD203B41FA5}">
                      <a16:colId xmlns:a16="http://schemas.microsoft.com/office/drawing/2014/main" val="3871467730"/>
                    </a:ext>
                  </a:extLst>
                </a:gridCol>
                <a:gridCol w="706030">
                  <a:extLst>
                    <a:ext uri="{9D8B030D-6E8A-4147-A177-3AD203B41FA5}">
                      <a16:colId xmlns:a16="http://schemas.microsoft.com/office/drawing/2014/main" val="3340765487"/>
                    </a:ext>
                  </a:extLst>
                </a:gridCol>
                <a:gridCol w="726201">
                  <a:extLst>
                    <a:ext uri="{9D8B030D-6E8A-4147-A177-3AD203B41FA5}">
                      <a16:colId xmlns:a16="http://schemas.microsoft.com/office/drawing/2014/main" val="2119690075"/>
                    </a:ext>
                  </a:extLst>
                </a:gridCol>
                <a:gridCol w="726201">
                  <a:extLst>
                    <a:ext uri="{9D8B030D-6E8A-4147-A177-3AD203B41FA5}">
                      <a16:colId xmlns:a16="http://schemas.microsoft.com/office/drawing/2014/main" val="4133901781"/>
                    </a:ext>
                  </a:extLst>
                </a:gridCol>
              </a:tblGrid>
              <a:tr h="217067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cs-CZ" sz="1400" b="1" u="none" strike="noStrike" dirty="0">
                          <a:effectLst/>
                        </a:rPr>
                        <a:t>IMUNIZAČNÍ PROGRAM PRO JEDNOTLIVÁ HOSPODÁŘSTVÍ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extLst>
                  <a:ext uri="{0D108BD9-81ED-4DB2-BD59-A6C34878D82A}">
                    <a16:rowId xmlns:a16="http://schemas.microsoft.com/office/drawing/2014/main" val="3041545528"/>
                  </a:ext>
                </a:extLst>
              </a:tr>
              <a:tr h="1997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POŘADOVÉ ČÍSLO IMUNIZAČNÍHO PROGRAMU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571653311"/>
                  </a:ext>
                </a:extLst>
              </a:tr>
              <a:tr h="199779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OBDOBÍ IMUNIZAČNÍHO PROGRAMU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697272903"/>
                  </a:ext>
                </a:extLst>
              </a:tr>
              <a:tr h="170943">
                <a:tc gridSpan="7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ŽADATEL (JMÉNO A PŘÍJMENÍ, PŘÍP. NÁZEV, ICO, JI)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extLst>
                  <a:ext uri="{0D108BD9-81ED-4DB2-BD59-A6C34878D82A}">
                    <a16:rowId xmlns:a16="http://schemas.microsoft.com/office/drawing/2014/main" val="2214988089"/>
                  </a:ext>
                </a:extLst>
              </a:tr>
              <a:tr h="278564"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>
                          <a:effectLst/>
                        </a:rPr>
                        <a:t>REGISTRAČNÍ ČÍSLO HOSPODÁŘSTVÍ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1675424627"/>
                  </a:ext>
                </a:extLst>
              </a:tr>
              <a:tr h="269534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b="1" u="none" strike="noStrike" dirty="0">
                          <a:effectLst/>
                        </a:rPr>
                        <a:t>POPIS NEPODPOROVANÝCH VAKCINACÍ, VAKCINACE V RÁMCI JINÉ DOTACE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r>
                        <a:rPr lang="cs-CZ" sz="1100" u="none" strike="noStrike" dirty="0" smtClean="0">
                          <a:effectLst/>
                        </a:rPr>
                        <a:t>ANO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>
                          <a:effectLst/>
                        </a:rPr>
                        <a:t>NE</a:t>
                      </a:r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3186147522"/>
                  </a:ext>
                </a:extLst>
              </a:tr>
              <a:tr h="1997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>
                          <a:effectLst/>
                        </a:rPr>
                        <a:t>ESCHERICHIA </a:t>
                      </a:r>
                      <a:r>
                        <a:rPr lang="cs-CZ" sz="1100" u="none" strike="noStrike" dirty="0">
                          <a:effectLst/>
                        </a:rPr>
                        <a:t>COLI U KATEGORIE PRASNIČEK A PRASNIC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713526934"/>
                  </a:ext>
                </a:extLst>
              </a:tr>
              <a:tr h="1997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PARVOVIRÓZA A ČERVENKA U KATEGORIE PRASNIČEK A PRASNIC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1597488160"/>
                  </a:ext>
                </a:extLst>
              </a:tr>
              <a:tr h="1997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pl-PL" sz="1100" u="none" strike="noStrike" dirty="0">
                          <a:effectLst/>
                        </a:rPr>
                        <a:t>PRRS U VŠECH KATEGORIÍ PRASAT</a:t>
                      </a:r>
                      <a:endParaRPr lang="pl-PL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649089737"/>
                  </a:ext>
                </a:extLst>
              </a:tr>
              <a:tr h="340062">
                <a:tc gridSpan="3">
                  <a:txBody>
                    <a:bodyPr/>
                    <a:lstStyle/>
                    <a:p>
                      <a:pPr algn="l" fontAlgn="b"/>
                      <a:endParaRPr lang="pl-PL" sz="1100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pl-PL" sz="1100" b="1" u="none" strike="noStrike" dirty="0" smtClean="0">
                          <a:effectLst/>
                        </a:rPr>
                        <a:t>KATEGORIE </a:t>
                      </a:r>
                      <a:r>
                        <a:rPr lang="pl-PL" sz="1100" b="1" u="none" strike="noStrike" dirty="0">
                          <a:effectLst/>
                        </a:rPr>
                        <a:t>PRASAT, KDE JE PROVÁDĚNA PODPORA VAKCINACE</a:t>
                      </a:r>
                      <a:endParaRPr lang="pl-PL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720910709"/>
                  </a:ext>
                </a:extLst>
              </a:tr>
              <a:tr h="199779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b="1" u="none" strike="noStrike" dirty="0">
                          <a:effectLst/>
                        </a:rPr>
                        <a:t>PRASNIČKY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ANO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NE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1" u="none" strike="noStrike" dirty="0">
                          <a:effectLst/>
                        </a:rPr>
                        <a:t>PRASNICE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245191954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CLOSTRIDIUM PERFRINGENS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CLOSTRIDIUM PERFRINGENS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3986186819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CIRKOVIRUS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PRASAT TYP 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CIRKOVIRUS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PRASAT TYP 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2538231368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GLAESSERELLA PARASUIS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>
                          <a:effectLst/>
                        </a:rPr>
                        <a:t> </a:t>
                      </a:r>
                      <a:endParaRPr lang="en-A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GLAESSERELLA PARASUIS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1395969804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MYCOPLASMA 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SPP.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>
                          <a:effectLst/>
                        </a:rPr>
                        <a:t> </a:t>
                      </a:r>
                      <a:endParaRPr lang="en-A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MYCOPLASMA  SPP.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1370558211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ROTAVIRUS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>
                          <a:effectLst/>
                        </a:rPr>
                        <a:t> </a:t>
                      </a:r>
                      <a:endParaRPr lang="en-A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ROTAVIRUS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2772509370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LEPTOSPIRA SPP.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>
                          <a:effectLst/>
                        </a:rPr>
                        <a:t> </a:t>
                      </a:r>
                      <a:endParaRPr lang="en-A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LEPTOSPIRA SPP.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2368263734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INFLUENZA A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>
                          <a:effectLst/>
                        </a:rPr>
                        <a:t> </a:t>
                      </a:r>
                      <a:endParaRPr lang="en-A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INFLUENZA A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2092797472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JINÍ PŮVODCI INFEKČNÍCH ONEMOCNĚNÍ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>
                          <a:effectLst/>
                        </a:rPr>
                        <a:t> </a:t>
                      </a:r>
                      <a:endParaRPr lang="en-A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JINÍ PŮVODCI INFEKČNÍCH ONEMOCNĚNÍ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3569604760"/>
                  </a:ext>
                </a:extLst>
              </a:tr>
              <a:tr h="278564">
                <a:tc gridSpan="3">
                  <a:txBody>
                    <a:bodyPr/>
                    <a:lstStyle/>
                    <a:p>
                      <a:pPr algn="l" fontAlgn="b"/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2292876149"/>
                  </a:ext>
                </a:extLst>
              </a:tr>
              <a:tr h="199779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b="1" u="none" strike="noStrike" dirty="0">
                          <a:effectLst/>
                        </a:rPr>
                        <a:t>SELATA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ANO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 dirty="0">
                          <a:effectLst/>
                        </a:rPr>
                        <a:t>NE</a:t>
                      </a:r>
                      <a:endParaRPr lang="cs-CZ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b="1" u="none" strike="noStrike" dirty="0">
                          <a:effectLst/>
                        </a:rPr>
                        <a:t>VÝKRM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ANO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100" u="none" strike="noStrike">
                          <a:effectLst/>
                        </a:rPr>
                        <a:t>NE</a:t>
                      </a:r>
                      <a:endParaRPr lang="cs-CZ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1911798638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ESCHERICHIA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200" u="none" strike="noStrike" dirty="0" smtClean="0">
                          <a:effectLst/>
                        </a:rPr>
                        <a:t>COLI - POODSTAVOVÉ PRŮJMY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ACTINOBACILLUS PLEUROPNEUMONIAE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498228766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ESCHERICHIA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200" u="none" strike="noStrike" dirty="0" smtClean="0">
                          <a:effectLst/>
                        </a:rPr>
                        <a:t>COLI - EDÉMOVÁ CHOROBA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LAWSONIA INTRACELLULARIS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1258228365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CIRKOVIRUS</a:t>
                      </a:r>
                      <a:r>
                        <a:rPr lang="cs-CZ" sz="1200" u="none" strike="noStrike" baseline="0" dirty="0" smtClean="0">
                          <a:effectLst/>
                        </a:rPr>
                        <a:t> PRASAT TYP 2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JINÍ PŮVODCI INFEKČNÍCH ONEMOCNĚNÍ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614086701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MYCOPLASMA SPP.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3704212927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LAWSONIA INTRACELLULARIS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567160787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ACTINOBACILLUS PLEUROPNEUMONIAE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2336366192"/>
                  </a:ext>
                </a:extLst>
              </a:tr>
              <a:tr h="215153">
                <a:tc gridSpan="3">
                  <a:txBody>
                    <a:bodyPr/>
                    <a:lstStyle/>
                    <a:p>
                      <a:pPr algn="l" rtl="0" fontAlgn="b"/>
                      <a:r>
                        <a:rPr lang="cs-CZ" sz="1200" u="none" strike="noStrike" dirty="0" smtClean="0">
                          <a:effectLst/>
                        </a:rPr>
                        <a:t>JINÍ PŮVODCI INFEKČNÍCH ONEMOCNĚNÍ</a:t>
                      </a:r>
                      <a:endParaRPr lang="cs-CZ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u="none" strike="noStrike" dirty="0" smtClean="0">
                          <a:effectLst/>
                        </a:rPr>
                        <a:t> </a:t>
                      </a:r>
                      <a:endParaRPr lang="en-A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3075839781"/>
                  </a:ext>
                </a:extLst>
              </a:tr>
              <a:tr h="199779">
                <a:tc gridSpan="3"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>
                          <a:effectLst/>
                        </a:rPr>
                        <a:t> </a:t>
                      </a:r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4232547788"/>
                  </a:ext>
                </a:extLst>
              </a:tr>
              <a:tr h="199779"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100" u="none" strike="noStrike" dirty="0" smtClean="0">
                          <a:effectLst/>
                        </a:rPr>
                        <a:t>RAZÍTKO A PODPIS VETERINÁRNÍHO LÉKAŘE</a:t>
                      </a:r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100" u="none" strike="noStrike" dirty="0">
                          <a:effectLst/>
                        </a:rPr>
                        <a:t> </a:t>
                      </a:r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1288507022"/>
                  </a:ext>
                </a:extLst>
              </a:tr>
              <a:tr h="278564">
                <a:tc>
                  <a:txBody>
                    <a:bodyPr/>
                    <a:lstStyle/>
                    <a:p>
                      <a:pPr algn="l" fontAlgn="b"/>
                      <a:endParaRPr lang="cs-CZ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09" marR="1809" marT="1809" marB="0" anchor="b"/>
                </a:tc>
                <a:tc>
                  <a:txBody>
                    <a:bodyPr/>
                    <a:lstStyle/>
                    <a:p>
                      <a:endParaRPr lang="cs-CZ" sz="1100" dirty="0"/>
                    </a:p>
                  </a:txBody>
                  <a:tcPr marL="30392" marR="30392" marT="15196" marB="15196"/>
                </a:tc>
                <a:extLst>
                  <a:ext uri="{0D108BD9-81ED-4DB2-BD59-A6C34878D82A}">
                    <a16:rowId xmlns:a16="http://schemas.microsoft.com/office/drawing/2014/main" val="4047709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86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72628"/>
            <a:ext cx="10515600" cy="1325563"/>
          </a:xfrm>
        </p:spPr>
        <p:txBody>
          <a:bodyPr/>
          <a:lstStyle/>
          <a:p>
            <a:pPr algn="ctr"/>
            <a:r>
              <a:rPr lang="cs-CZ" sz="3600" dirty="0">
                <a:solidFill>
                  <a:schemeClr val="tx2"/>
                </a:solidFill>
                <a:latin typeface="+mn-lt"/>
              </a:rPr>
              <a:t>Sazby na jednotlivá </a:t>
            </a:r>
            <a:r>
              <a:rPr lang="cs-CZ" sz="3600" dirty="0" smtClean="0">
                <a:solidFill>
                  <a:schemeClr val="tx2"/>
                </a:solidFill>
                <a:latin typeface="+mn-lt"/>
              </a:rPr>
              <a:t>onemocnění dle kategorií prasat</a:t>
            </a:r>
            <a:endParaRPr lang="cs-CZ" sz="36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675357"/>
              </p:ext>
            </p:extLst>
          </p:nvPr>
        </p:nvGraphicFramePr>
        <p:xfrm>
          <a:off x="118345" y="989042"/>
          <a:ext cx="5027580" cy="296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Prasničky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Clostridium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perfringens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13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162,50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cs-CZ" sz="1600" b="1" u="none" strike="noStrike" dirty="0" err="1" smtClean="0">
                          <a:effectLst/>
                        </a:rPr>
                        <a:t>Cirkovirus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prasat typ 2 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8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100,00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Glaesserella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parasuis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6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Mycoplasma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62,50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9391099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Rotavirus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5966906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Leptospira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13817074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Influenza A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13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162,50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91617477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6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210073481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0517072"/>
              </p:ext>
            </p:extLst>
          </p:nvPr>
        </p:nvGraphicFramePr>
        <p:xfrm>
          <a:off x="6584019" y="1014978"/>
          <a:ext cx="5027580" cy="296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Prasnice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Clostridium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perfringens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187,50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cs-CZ" sz="1600" b="1" u="none" strike="noStrike" dirty="0" err="1" smtClean="0">
                          <a:effectLst/>
                        </a:rPr>
                        <a:t>Cirkovirus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prasat typ 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6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Glaesserella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 smtClean="0">
                          <a:effectLst/>
                        </a:rPr>
                        <a:t>parasuis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Mycoplasma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9391099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Rotavirus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1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5966906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Leptospira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4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13817074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Influenza A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125,00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91617477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87,50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210073481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679211"/>
              </p:ext>
            </p:extLst>
          </p:nvPr>
        </p:nvGraphicFramePr>
        <p:xfrm>
          <a:off x="102134" y="4122899"/>
          <a:ext cx="5027580" cy="2631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Selata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Escherichia</a:t>
                      </a:r>
                      <a:r>
                        <a:rPr lang="cs-CZ" sz="1600" b="1" i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coli </a:t>
                      </a:r>
                      <a:r>
                        <a:rPr lang="cs-CZ" sz="1600" b="1" u="none" strike="noStrike" dirty="0" smtClean="0">
                          <a:effectLst/>
                        </a:rPr>
                        <a:t>- </a:t>
                      </a:r>
                      <a:r>
                        <a:rPr lang="cs-CZ" sz="1600" b="1" u="none" strike="noStrike" dirty="0" err="1" smtClean="0">
                          <a:effectLst/>
                        </a:rPr>
                        <a:t>poodstavové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průjmy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25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18,75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Escherichia</a:t>
                      </a:r>
                      <a:r>
                        <a:rPr lang="cs-CZ" sz="1600" b="1" i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coli </a:t>
                      </a:r>
                      <a:r>
                        <a:rPr lang="cs-CZ" sz="1600" b="1" u="none" strike="noStrike" dirty="0" smtClean="0">
                          <a:effectLst/>
                        </a:rPr>
                        <a:t>- edémová </a:t>
                      </a:r>
                      <a:r>
                        <a:rPr lang="cs-CZ" sz="1600" b="1" u="none" strike="noStrike" dirty="0">
                          <a:effectLst/>
                        </a:rPr>
                        <a:t>choroba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51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38,25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cs-CZ" sz="1600" b="1" u="none" strike="noStrike" dirty="0" err="1" smtClean="0">
                          <a:effectLst/>
                        </a:rPr>
                        <a:t>Cirkovirus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prasat typ 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47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35,25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Mycoplasma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u="none" strike="noStrike" dirty="0">
                          <a:effectLst/>
                        </a:rPr>
                        <a:t>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29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21,75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9391099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Lawsonia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intracellularis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5966906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Actinobacillus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pleuropneumoniae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 smtClean="0">
                          <a:effectLst/>
                        </a:rPr>
                        <a:t>70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 smtClean="0">
                          <a:effectLst/>
                        </a:rPr>
                        <a:t>5</a:t>
                      </a:r>
                      <a:r>
                        <a:rPr lang="cs-CZ" sz="1600" b="1" u="none" strike="noStrike" dirty="0" smtClean="0">
                          <a:effectLst/>
                        </a:rPr>
                        <a:t>2</a:t>
                      </a:r>
                      <a:r>
                        <a:rPr lang="en-AE" sz="1600" b="1" u="none" strike="noStrike" dirty="0" smtClean="0">
                          <a:effectLst/>
                        </a:rPr>
                        <a:t>,5</a:t>
                      </a:r>
                      <a:r>
                        <a:rPr lang="cs-CZ" sz="1600" b="1" u="none" strike="noStrike" dirty="0" smtClean="0">
                          <a:effectLst/>
                        </a:rPr>
                        <a:t>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13817074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91617477"/>
                  </a:ext>
                </a:extLst>
              </a:tr>
            </a:tbl>
          </a:graphicData>
        </a:graphic>
      </p:graphicFrame>
      <p:graphicFrame>
        <p:nvGraphicFramePr>
          <p:cNvPr id="8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2980346"/>
              </p:ext>
            </p:extLst>
          </p:nvPr>
        </p:nvGraphicFramePr>
        <p:xfrm>
          <a:off x="6584019" y="4114878"/>
          <a:ext cx="5027580" cy="1315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Výkrm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Actinobacillus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pleuropneumoniae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 smtClean="0">
                          <a:effectLst/>
                        </a:rPr>
                        <a:t>7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 smtClean="0">
                          <a:effectLst/>
                        </a:rPr>
                        <a:t>52</a:t>
                      </a:r>
                      <a:r>
                        <a:rPr lang="en-AE" sz="1600" b="1" u="none" strike="noStrike" dirty="0" smtClean="0">
                          <a:effectLst/>
                        </a:rPr>
                        <a:t>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Lawsonia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intracellularis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5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10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420247" y="5555141"/>
            <a:ext cx="53737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2"/>
                </a:solidFill>
              </a:rPr>
              <a:t>Dotace se vypočte jako součin </a:t>
            </a:r>
            <a:r>
              <a:rPr lang="cs-CZ" sz="2400" u="sng" dirty="0" smtClean="0">
                <a:solidFill>
                  <a:schemeClr val="tx2"/>
                </a:solidFill>
              </a:rPr>
              <a:t>počtu VDJ  </a:t>
            </a:r>
          </a:p>
          <a:p>
            <a:r>
              <a:rPr lang="cs-CZ" sz="2400" u="sng" dirty="0" smtClean="0">
                <a:solidFill>
                  <a:schemeClr val="tx2"/>
                </a:solidFill>
              </a:rPr>
              <a:t>jednotlivých kategorií </a:t>
            </a:r>
            <a:r>
              <a:rPr lang="cs-CZ" sz="2400" dirty="0" smtClean="0">
                <a:solidFill>
                  <a:schemeClr val="tx2"/>
                </a:solidFill>
              </a:rPr>
              <a:t>a </a:t>
            </a:r>
            <a:r>
              <a:rPr lang="cs-CZ" sz="2400" u="sng" dirty="0" smtClean="0">
                <a:solidFill>
                  <a:schemeClr val="tx2"/>
                </a:solidFill>
              </a:rPr>
              <a:t>sazeb </a:t>
            </a:r>
            <a:endParaRPr lang="cs-CZ" sz="2400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21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72628"/>
            <a:ext cx="10515600" cy="1325563"/>
          </a:xfrm>
        </p:spPr>
        <p:txBody>
          <a:bodyPr/>
          <a:lstStyle/>
          <a:p>
            <a:pPr algn="ctr"/>
            <a:r>
              <a:rPr lang="cs-CZ" sz="3600" dirty="0">
                <a:solidFill>
                  <a:schemeClr val="tx2"/>
                </a:solidFill>
                <a:latin typeface="+mn-lt"/>
              </a:rPr>
              <a:t>Sazby na jednotlivá </a:t>
            </a:r>
            <a:r>
              <a:rPr lang="cs-CZ" sz="3600" dirty="0" smtClean="0">
                <a:solidFill>
                  <a:schemeClr val="tx2"/>
                </a:solidFill>
                <a:latin typeface="+mn-lt"/>
              </a:rPr>
              <a:t>onemocnění dle kategorií prasat</a:t>
            </a:r>
            <a:endParaRPr lang="cs-CZ" sz="36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882442"/>
              </p:ext>
            </p:extLst>
          </p:nvPr>
        </p:nvGraphicFramePr>
        <p:xfrm>
          <a:off x="118345" y="989042"/>
          <a:ext cx="5027580" cy="296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Prasničky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Clostridium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perfringens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13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162,50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cs-CZ" sz="1600" b="1" u="none" strike="noStrike" dirty="0" err="1" smtClean="0">
                          <a:effectLst/>
                        </a:rPr>
                        <a:t>Cirkovirus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prasat typ 2           </a:t>
                      </a:r>
                      <a:r>
                        <a:rPr lang="cs-CZ" sz="1800" b="0" u="none" strike="noStrike" dirty="0" smtClean="0">
                          <a:effectLst/>
                        </a:rPr>
                        <a:t> </a:t>
                      </a:r>
                      <a:r>
                        <a:rPr lang="cs-CZ" sz="1800" b="1" u="none" strike="noStrike" dirty="0" smtClean="0">
                          <a:solidFill>
                            <a:srgbClr val="FF9933"/>
                          </a:solidFill>
                          <a:effectLst/>
                        </a:rPr>
                        <a:t>2x</a:t>
                      </a:r>
                      <a:r>
                        <a:rPr lang="cs-CZ" sz="1800" b="1" u="none" strike="noStrike" dirty="0" smtClean="0">
                          <a:effectLst/>
                        </a:rPr>
                        <a:t> </a:t>
                      </a:r>
                      <a:r>
                        <a:rPr lang="cs-CZ" sz="1800" b="0" u="none" strike="noStrike" dirty="0" smtClean="0">
                          <a:effectLst/>
                        </a:rPr>
                        <a:t> 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8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100,00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Glaesserella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parasuis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6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Mycoplasma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62,50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9391099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Rotavirus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5966906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Leptospira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13817074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Influenza A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13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162,50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91617477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6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210073481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4"/>
          <p:cNvGraphicFramePr>
            <a:graphicFrameLocks/>
          </p:cNvGraphicFramePr>
          <p:nvPr>
            <p:extLst/>
          </p:nvPr>
        </p:nvGraphicFramePr>
        <p:xfrm>
          <a:off x="6584019" y="1014978"/>
          <a:ext cx="5027580" cy="296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Prasnice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Clostridium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perfringens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187,50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cs-CZ" sz="1600" b="1" u="none" strike="noStrike" dirty="0" err="1" smtClean="0">
                          <a:effectLst/>
                        </a:rPr>
                        <a:t>Cirkovirus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prasat typ 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6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Glaesserella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 smtClean="0">
                          <a:effectLst/>
                        </a:rPr>
                        <a:t>parasuis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Mycoplasma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9391099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Rotavirus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1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5966906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Leptospira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4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13817074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Influenza A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125,00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91617477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87,50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210073481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4"/>
          <p:cNvGraphicFramePr>
            <a:graphicFrameLocks/>
          </p:cNvGraphicFramePr>
          <p:nvPr>
            <p:extLst/>
          </p:nvPr>
        </p:nvGraphicFramePr>
        <p:xfrm>
          <a:off x="102134" y="4122899"/>
          <a:ext cx="5027580" cy="2631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Selata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Escherichia</a:t>
                      </a:r>
                      <a:r>
                        <a:rPr lang="cs-CZ" sz="1600" b="1" i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coli </a:t>
                      </a:r>
                      <a:r>
                        <a:rPr lang="cs-CZ" sz="1600" b="1" u="none" strike="noStrike" dirty="0" smtClean="0">
                          <a:effectLst/>
                        </a:rPr>
                        <a:t>- </a:t>
                      </a:r>
                      <a:r>
                        <a:rPr lang="cs-CZ" sz="1600" b="1" u="none" strike="noStrike" dirty="0" err="1" smtClean="0">
                          <a:effectLst/>
                        </a:rPr>
                        <a:t>poodstavové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průjmy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25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18,75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Escherichia</a:t>
                      </a:r>
                      <a:r>
                        <a:rPr lang="cs-CZ" sz="1600" b="1" i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coli </a:t>
                      </a:r>
                      <a:r>
                        <a:rPr lang="cs-CZ" sz="1600" b="1" u="none" strike="noStrike" dirty="0" smtClean="0">
                          <a:effectLst/>
                        </a:rPr>
                        <a:t>- edémová </a:t>
                      </a:r>
                      <a:r>
                        <a:rPr lang="cs-CZ" sz="1600" b="1" u="none" strike="noStrike" dirty="0">
                          <a:effectLst/>
                        </a:rPr>
                        <a:t>choroba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51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38,25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cs-CZ" sz="1600" b="1" u="none" strike="noStrike" dirty="0" err="1" smtClean="0">
                          <a:effectLst/>
                        </a:rPr>
                        <a:t>Cirkovirus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prasat typ 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47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35,25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Mycoplasma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u="none" strike="noStrike" dirty="0">
                          <a:effectLst/>
                        </a:rPr>
                        <a:t>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29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21,75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9391099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Lawsonia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intracellularis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5966906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Actinobacillus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pleuropneumoniae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 smtClean="0">
                          <a:effectLst/>
                        </a:rPr>
                        <a:t>70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 smtClean="0">
                          <a:effectLst/>
                        </a:rPr>
                        <a:t>5</a:t>
                      </a:r>
                      <a:r>
                        <a:rPr lang="cs-CZ" sz="1600" b="1" u="none" strike="noStrike" dirty="0" smtClean="0">
                          <a:effectLst/>
                        </a:rPr>
                        <a:t>2</a:t>
                      </a:r>
                      <a:r>
                        <a:rPr lang="en-AE" sz="1600" b="1" u="none" strike="noStrike" dirty="0" smtClean="0">
                          <a:effectLst/>
                        </a:rPr>
                        <a:t>,5</a:t>
                      </a:r>
                      <a:r>
                        <a:rPr lang="cs-CZ" sz="1600" b="1" u="none" strike="noStrike" dirty="0" smtClean="0">
                          <a:effectLst/>
                        </a:rPr>
                        <a:t>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13817074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91617477"/>
                  </a:ext>
                </a:extLst>
              </a:tr>
            </a:tbl>
          </a:graphicData>
        </a:graphic>
      </p:graphicFrame>
      <p:graphicFrame>
        <p:nvGraphicFramePr>
          <p:cNvPr id="8" name="Zástupný symbol pro obsah 4"/>
          <p:cNvGraphicFramePr>
            <a:graphicFrameLocks/>
          </p:cNvGraphicFramePr>
          <p:nvPr>
            <p:extLst/>
          </p:nvPr>
        </p:nvGraphicFramePr>
        <p:xfrm>
          <a:off x="6584019" y="4114878"/>
          <a:ext cx="5027580" cy="1315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Výkrm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Actinobacillus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pleuropneumoniae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 smtClean="0">
                          <a:effectLst/>
                        </a:rPr>
                        <a:t>7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 smtClean="0">
                          <a:effectLst/>
                        </a:rPr>
                        <a:t>52</a:t>
                      </a:r>
                      <a:r>
                        <a:rPr lang="en-AE" sz="1600" b="1" u="none" strike="noStrike" dirty="0" smtClean="0">
                          <a:effectLst/>
                        </a:rPr>
                        <a:t>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Lawsonia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intracellularis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5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10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420247" y="5768501"/>
            <a:ext cx="53737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2"/>
                </a:solidFill>
              </a:rPr>
              <a:t>Dotace se vypočte jako součin </a:t>
            </a:r>
            <a:r>
              <a:rPr lang="cs-CZ" sz="2400" u="sng" dirty="0" smtClean="0">
                <a:solidFill>
                  <a:schemeClr val="tx2"/>
                </a:solidFill>
              </a:rPr>
              <a:t>počtu VDJ  </a:t>
            </a:r>
          </a:p>
          <a:p>
            <a:r>
              <a:rPr lang="cs-CZ" sz="2400" u="sng" dirty="0" smtClean="0">
                <a:solidFill>
                  <a:schemeClr val="tx2"/>
                </a:solidFill>
              </a:rPr>
              <a:t>jednotlivých kategorií </a:t>
            </a:r>
            <a:r>
              <a:rPr lang="cs-CZ" sz="2400" dirty="0" smtClean="0">
                <a:solidFill>
                  <a:schemeClr val="tx2"/>
                </a:solidFill>
              </a:rPr>
              <a:t>a </a:t>
            </a:r>
            <a:r>
              <a:rPr lang="cs-CZ" sz="2400" u="sng" dirty="0" smtClean="0">
                <a:solidFill>
                  <a:schemeClr val="tx2"/>
                </a:solidFill>
              </a:rPr>
              <a:t>sazeb </a:t>
            </a:r>
            <a:endParaRPr lang="cs-CZ" sz="2400" u="sng" dirty="0">
              <a:solidFill>
                <a:schemeClr val="tx2"/>
              </a:solidFill>
            </a:endParaRPr>
          </a:p>
        </p:txBody>
      </p:sp>
      <p:sp>
        <p:nvSpPr>
          <p:cNvPr id="3" name="Obousměrná svislá šipka 2"/>
          <p:cNvSpPr/>
          <p:nvPr/>
        </p:nvSpPr>
        <p:spPr>
          <a:xfrm>
            <a:off x="2849880" y="1950720"/>
            <a:ext cx="205740" cy="3395472"/>
          </a:xfrm>
          <a:prstGeom prst="up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ousměrná vodorovná šipka 3"/>
          <p:cNvSpPr/>
          <p:nvPr/>
        </p:nvSpPr>
        <p:spPr>
          <a:xfrm>
            <a:off x="3116580" y="1607821"/>
            <a:ext cx="3700272" cy="203554"/>
          </a:xfrm>
          <a:prstGeom prst="left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060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72628"/>
            <a:ext cx="10515600" cy="1325563"/>
          </a:xfrm>
        </p:spPr>
        <p:txBody>
          <a:bodyPr/>
          <a:lstStyle/>
          <a:p>
            <a:pPr algn="ctr"/>
            <a:r>
              <a:rPr lang="cs-CZ" sz="3600" dirty="0">
                <a:solidFill>
                  <a:schemeClr val="tx2"/>
                </a:solidFill>
                <a:latin typeface="+mn-lt"/>
              </a:rPr>
              <a:t>Sazby na jednotlivá </a:t>
            </a:r>
            <a:r>
              <a:rPr lang="cs-CZ" sz="3600" dirty="0" smtClean="0">
                <a:solidFill>
                  <a:schemeClr val="tx2"/>
                </a:solidFill>
                <a:latin typeface="+mn-lt"/>
              </a:rPr>
              <a:t>onemocnění dle kategorií prasat</a:t>
            </a:r>
            <a:endParaRPr lang="cs-CZ" sz="3600" dirty="0">
              <a:solidFill>
                <a:schemeClr val="tx2"/>
              </a:solidFill>
              <a:latin typeface="+mn-lt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3475145"/>
              </p:ext>
            </p:extLst>
          </p:nvPr>
        </p:nvGraphicFramePr>
        <p:xfrm>
          <a:off x="118345" y="989042"/>
          <a:ext cx="5027580" cy="296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Prasničky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Clostridium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perfringens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13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162,50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cs-CZ" sz="1600" b="1" u="none" strike="noStrike" dirty="0" err="1" smtClean="0">
                          <a:effectLst/>
                        </a:rPr>
                        <a:t>Cirkovirus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prasat typ 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8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100,00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Glaesserella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parasuis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6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cs-CZ" sz="1600" b="1" i="1" u="none" strike="noStrike" dirty="0" err="1">
                          <a:effectLst/>
                        </a:rPr>
                        <a:t>Mycoplasma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.     </a:t>
                      </a:r>
                      <a:r>
                        <a:rPr lang="cs-CZ" sz="1600" b="1" i="1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cs-CZ" sz="1800" b="1" i="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2x</a:t>
                      </a:r>
                      <a:endParaRPr lang="cs-CZ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62,50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9391099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Rotavirus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5966906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Leptospira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13817074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Influenza A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13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162,50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91617477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6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210073481"/>
                  </a:ext>
                </a:extLst>
              </a:tr>
            </a:tbl>
          </a:graphicData>
        </a:graphic>
      </p:graphicFrame>
      <p:graphicFrame>
        <p:nvGraphicFramePr>
          <p:cNvPr id="6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751584"/>
              </p:ext>
            </p:extLst>
          </p:nvPr>
        </p:nvGraphicFramePr>
        <p:xfrm>
          <a:off x="6584019" y="1014978"/>
          <a:ext cx="5027580" cy="29603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Prasnice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Clostridium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perfringens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187,50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cs-CZ" sz="1600" b="1" u="none" strike="noStrike" dirty="0" err="1" smtClean="0">
                          <a:effectLst/>
                        </a:rPr>
                        <a:t>Cirkovirus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prasat typ 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6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Glaesserella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 smtClean="0">
                          <a:effectLst/>
                        </a:rPr>
                        <a:t>parasuis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cs-CZ" sz="1600" b="1" i="1" u="none" strike="noStrike" dirty="0" err="1">
                          <a:effectLst/>
                        </a:rPr>
                        <a:t>Mycoplasma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9391099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Rotavirus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1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12,50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5966906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Leptospira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i="1" u="none" strike="noStrike" dirty="0">
                          <a:effectLst/>
                        </a:rPr>
                        <a:t>.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4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13817074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>
                          <a:effectLst/>
                        </a:rPr>
                        <a:t>Influenza A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125,00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91617477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87,50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210073481"/>
                  </a:ext>
                </a:extLst>
              </a:tr>
            </a:tbl>
          </a:graphicData>
        </a:graphic>
      </p:graphicFrame>
      <p:graphicFrame>
        <p:nvGraphicFramePr>
          <p:cNvPr id="7" name="Zástupný symbol pro obsah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70689262"/>
              </p:ext>
            </p:extLst>
          </p:nvPr>
        </p:nvGraphicFramePr>
        <p:xfrm>
          <a:off x="102134" y="4122899"/>
          <a:ext cx="5027580" cy="2631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Selata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Escherichia</a:t>
                      </a:r>
                      <a:r>
                        <a:rPr lang="cs-CZ" sz="1600" b="1" i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coli </a:t>
                      </a:r>
                      <a:r>
                        <a:rPr lang="cs-CZ" sz="1600" b="1" u="none" strike="noStrike" dirty="0" smtClean="0">
                          <a:effectLst/>
                        </a:rPr>
                        <a:t>- </a:t>
                      </a:r>
                      <a:r>
                        <a:rPr lang="cs-CZ" sz="1600" b="1" u="none" strike="noStrike" dirty="0" err="1" smtClean="0">
                          <a:effectLst/>
                        </a:rPr>
                        <a:t>poodstavové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průjmy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25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18,75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 smtClean="0">
                          <a:effectLst/>
                        </a:rPr>
                        <a:t>Escherichia</a:t>
                      </a:r>
                      <a:r>
                        <a:rPr lang="cs-CZ" sz="1600" b="1" i="1" u="none" strike="noStrike" baseline="0" dirty="0" smtClean="0">
                          <a:effectLst/>
                        </a:rPr>
                        <a:t> </a:t>
                      </a:r>
                      <a:r>
                        <a:rPr lang="cs-CZ" sz="1600" b="1" i="1" u="none" strike="noStrike" dirty="0" smtClean="0">
                          <a:effectLst/>
                        </a:rPr>
                        <a:t>coli </a:t>
                      </a:r>
                      <a:r>
                        <a:rPr lang="cs-CZ" sz="1600" b="1" u="none" strike="noStrike" dirty="0" smtClean="0">
                          <a:effectLst/>
                        </a:rPr>
                        <a:t>- edémová </a:t>
                      </a:r>
                      <a:r>
                        <a:rPr lang="cs-CZ" sz="1600" b="1" u="none" strike="noStrike" dirty="0">
                          <a:effectLst/>
                        </a:rPr>
                        <a:t>choroba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51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38,25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0" indent="0" algn="l" fontAlgn="b">
                        <a:buFont typeface="Arial" panose="020B0604020202020204" pitchFamily="34" charset="0"/>
                        <a:buNone/>
                      </a:pPr>
                      <a:r>
                        <a:rPr lang="cs-CZ" sz="1600" b="1" u="none" strike="noStrike" dirty="0" err="1" smtClean="0">
                          <a:effectLst/>
                        </a:rPr>
                        <a:t>Cirkovirus</a:t>
                      </a:r>
                      <a:r>
                        <a:rPr lang="cs-CZ" sz="1600" b="1" u="none" strike="noStrike" dirty="0" smtClean="0">
                          <a:effectLst/>
                        </a:rPr>
                        <a:t> prasat typ 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47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35,25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r>
                        <a:rPr lang="cs-CZ" sz="1600" b="1" i="1" u="none" strike="noStrike" dirty="0" err="1">
                          <a:effectLst/>
                        </a:rPr>
                        <a:t>Mycoplasma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spp</a:t>
                      </a:r>
                      <a:r>
                        <a:rPr lang="cs-CZ" sz="1600" b="1" u="none" strike="noStrike" dirty="0">
                          <a:effectLst/>
                        </a:rPr>
                        <a:t>.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29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21,75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69391099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Lawsonia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intracellularis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59669066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Actinobacillus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pleuropneumoniae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 smtClean="0">
                          <a:effectLst/>
                        </a:rPr>
                        <a:t>70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 smtClean="0">
                          <a:effectLst/>
                        </a:rPr>
                        <a:t>5</a:t>
                      </a:r>
                      <a:r>
                        <a:rPr lang="cs-CZ" sz="1600" b="1" u="none" strike="noStrike" dirty="0" smtClean="0">
                          <a:effectLst/>
                        </a:rPr>
                        <a:t>2</a:t>
                      </a:r>
                      <a:r>
                        <a:rPr lang="en-AE" sz="1600" b="1" u="none" strike="noStrike" dirty="0" smtClean="0">
                          <a:effectLst/>
                        </a:rPr>
                        <a:t>,5</a:t>
                      </a:r>
                      <a:r>
                        <a:rPr lang="cs-CZ" sz="1600" b="1" u="none" strike="noStrike" dirty="0" smtClean="0">
                          <a:effectLst/>
                        </a:rPr>
                        <a:t>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13817074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891617477"/>
                  </a:ext>
                </a:extLst>
              </a:tr>
            </a:tbl>
          </a:graphicData>
        </a:graphic>
      </p:graphicFrame>
      <p:graphicFrame>
        <p:nvGraphicFramePr>
          <p:cNvPr id="8" name="Zástupný symbol pro obsah 4"/>
          <p:cNvGraphicFramePr>
            <a:graphicFrameLocks/>
          </p:cNvGraphicFramePr>
          <p:nvPr>
            <p:extLst/>
          </p:nvPr>
        </p:nvGraphicFramePr>
        <p:xfrm>
          <a:off x="6584019" y="4114878"/>
          <a:ext cx="5027580" cy="1315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9323">
                  <a:extLst>
                    <a:ext uri="{9D8B030D-6E8A-4147-A177-3AD203B41FA5}">
                      <a16:colId xmlns:a16="http://schemas.microsoft.com/office/drawing/2014/main" val="2400821091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988104337"/>
                    </a:ext>
                  </a:extLst>
                </a:gridCol>
                <a:gridCol w="875491">
                  <a:extLst>
                    <a:ext uri="{9D8B030D-6E8A-4147-A177-3AD203B41FA5}">
                      <a16:colId xmlns:a16="http://schemas.microsoft.com/office/drawing/2014/main" val="3676878722"/>
                    </a:ext>
                  </a:extLst>
                </a:gridCol>
              </a:tblGrid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2000" b="1" u="none" strike="noStrike" dirty="0">
                          <a:effectLst/>
                        </a:rPr>
                        <a:t>Výkrm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€/VDJ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000" b="1" u="none" strike="noStrike" dirty="0">
                          <a:effectLst/>
                        </a:rPr>
                        <a:t>Kč/kus</a:t>
                      </a:r>
                      <a:endParaRPr lang="cs-CZ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05029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Actinobacillus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pleuropneumoniae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 smtClean="0">
                          <a:effectLst/>
                        </a:rPr>
                        <a:t>7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cs-CZ" sz="1600" b="1" u="none" strike="noStrike" dirty="0" smtClean="0">
                          <a:effectLst/>
                        </a:rPr>
                        <a:t>52</a:t>
                      </a:r>
                      <a:r>
                        <a:rPr lang="en-AE" sz="1600" b="1" u="none" strike="noStrike" dirty="0" smtClean="0">
                          <a:effectLst/>
                        </a:rPr>
                        <a:t>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989738778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1" u="none" strike="noStrike" dirty="0" err="1">
                          <a:effectLst/>
                        </a:rPr>
                        <a:t>Lawsonia</a:t>
                      </a:r>
                      <a:r>
                        <a:rPr lang="cs-CZ" sz="1600" b="1" i="1" u="none" strike="noStrike" dirty="0">
                          <a:effectLst/>
                        </a:rPr>
                        <a:t> </a:t>
                      </a:r>
                      <a:r>
                        <a:rPr lang="cs-CZ" sz="1600" b="1" i="1" u="none" strike="noStrike" dirty="0" err="1">
                          <a:effectLst/>
                        </a:rPr>
                        <a:t>intracellularis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5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37,50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141052322"/>
                  </a:ext>
                </a:extLst>
              </a:tr>
              <a:tr h="328932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effectLst/>
                        </a:rPr>
                        <a:t>Jiné</a:t>
                      </a:r>
                      <a:r>
                        <a:rPr lang="cs-CZ" sz="1600" b="1" u="none" strike="noStrike" baseline="0" dirty="0" smtClean="0">
                          <a:effectLst/>
                        </a:rPr>
                        <a:t> infekční onemocnění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>
                          <a:effectLst/>
                        </a:rPr>
                        <a:t>10</a:t>
                      </a:r>
                      <a:endParaRPr lang="en-AE" sz="1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AE" sz="1600" b="1" u="none" strike="noStrike" dirty="0">
                          <a:effectLst/>
                        </a:rPr>
                        <a:t>75,00</a:t>
                      </a:r>
                      <a:endParaRPr lang="en-AE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371566841"/>
                  </a:ext>
                </a:extLst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6420247" y="5768501"/>
            <a:ext cx="537377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>
                <a:solidFill>
                  <a:schemeClr val="tx2"/>
                </a:solidFill>
              </a:rPr>
              <a:t>Dotace se vypočte jako součin </a:t>
            </a:r>
            <a:r>
              <a:rPr lang="cs-CZ" sz="2400" u="sng" dirty="0" smtClean="0">
                <a:solidFill>
                  <a:schemeClr val="tx2"/>
                </a:solidFill>
              </a:rPr>
              <a:t>počtu VDJ  </a:t>
            </a:r>
          </a:p>
          <a:p>
            <a:r>
              <a:rPr lang="cs-CZ" sz="2400" u="sng" dirty="0" smtClean="0">
                <a:solidFill>
                  <a:schemeClr val="tx2"/>
                </a:solidFill>
              </a:rPr>
              <a:t>jednotlivých kategorií </a:t>
            </a:r>
            <a:r>
              <a:rPr lang="cs-CZ" sz="2400" dirty="0" smtClean="0">
                <a:solidFill>
                  <a:schemeClr val="tx2"/>
                </a:solidFill>
              </a:rPr>
              <a:t>a </a:t>
            </a:r>
            <a:r>
              <a:rPr lang="cs-CZ" sz="2400" u="sng" dirty="0" smtClean="0">
                <a:solidFill>
                  <a:schemeClr val="tx2"/>
                </a:solidFill>
              </a:rPr>
              <a:t>sazeb </a:t>
            </a:r>
            <a:endParaRPr lang="cs-CZ" sz="2400" u="sng" dirty="0">
              <a:solidFill>
                <a:schemeClr val="tx2"/>
              </a:solidFill>
            </a:endParaRPr>
          </a:p>
        </p:txBody>
      </p:sp>
      <p:sp>
        <p:nvSpPr>
          <p:cNvPr id="10" name="Obousměrná svislá šipka 9"/>
          <p:cNvSpPr/>
          <p:nvPr/>
        </p:nvSpPr>
        <p:spPr>
          <a:xfrm>
            <a:off x="2178997" y="2593981"/>
            <a:ext cx="243190" cy="3116158"/>
          </a:xfrm>
          <a:prstGeom prst="upDown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ousměrná vodorovná šipka 10"/>
          <p:cNvSpPr/>
          <p:nvPr/>
        </p:nvSpPr>
        <p:spPr>
          <a:xfrm>
            <a:off x="2509735" y="2272445"/>
            <a:ext cx="4348265" cy="240464"/>
          </a:xfrm>
          <a:prstGeom prst="leftRight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313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8861362"/>
              </p:ext>
            </p:extLst>
          </p:nvPr>
        </p:nvGraphicFramePr>
        <p:xfrm>
          <a:off x="2" y="4"/>
          <a:ext cx="12192000" cy="7075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912">
                  <a:extLst>
                    <a:ext uri="{9D8B030D-6E8A-4147-A177-3AD203B41FA5}">
                      <a16:colId xmlns:a16="http://schemas.microsoft.com/office/drawing/2014/main" val="2689069891"/>
                    </a:ext>
                  </a:extLst>
                </a:gridCol>
                <a:gridCol w="554912">
                  <a:extLst>
                    <a:ext uri="{9D8B030D-6E8A-4147-A177-3AD203B41FA5}">
                      <a16:colId xmlns:a16="http://schemas.microsoft.com/office/drawing/2014/main" val="1205877490"/>
                    </a:ext>
                  </a:extLst>
                </a:gridCol>
                <a:gridCol w="554912">
                  <a:extLst>
                    <a:ext uri="{9D8B030D-6E8A-4147-A177-3AD203B41FA5}">
                      <a16:colId xmlns:a16="http://schemas.microsoft.com/office/drawing/2014/main" val="2779471658"/>
                    </a:ext>
                  </a:extLst>
                </a:gridCol>
                <a:gridCol w="837830">
                  <a:extLst>
                    <a:ext uri="{9D8B030D-6E8A-4147-A177-3AD203B41FA5}">
                      <a16:colId xmlns:a16="http://schemas.microsoft.com/office/drawing/2014/main" val="890711629"/>
                    </a:ext>
                  </a:extLst>
                </a:gridCol>
                <a:gridCol w="1076218">
                  <a:extLst>
                    <a:ext uri="{9D8B030D-6E8A-4147-A177-3AD203B41FA5}">
                      <a16:colId xmlns:a16="http://schemas.microsoft.com/office/drawing/2014/main" val="3954337935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3943246896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819320866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916106987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4290782440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879757064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498885384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607910682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2938243611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474229463"/>
                    </a:ext>
                  </a:extLst>
                </a:gridCol>
              </a:tblGrid>
              <a:tr h="6838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SELATA věk v týdnech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909380223"/>
                  </a:ext>
                </a:extLst>
              </a:tr>
              <a:tr h="490647"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E5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2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E5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3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E5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4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E5F8F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5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6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7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8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9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10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11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12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13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14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>
                    <a:solidFill>
                      <a:srgbClr val="96C9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32959"/>
                  </a:ext>
                </a:extLst>
              </a:tr>
              <a:tr h="564319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MH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MH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EC per os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APP1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APP2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LI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689150493"/>
                  </a:ext>
                </a:extLst>
              </a:tr>
              <a:tr h="49064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  <a:latin typeface="+mn-lt"/>
                        </a:rPr>
                        <a:t>ECH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PCV2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J1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>
                          <a:effectLst/>
                          <a:latin typeface="+mn-lt"/>
                        </a:rPr>
                        <a:t>J2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098740838"/>
                  </a:ext>
                </a:extLst>
              </a:tr>
              <a:tr h="490647"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82825354"/>
                  </a:ext>
                </a:extLst>
              </a:tr>
              <a:tr h="6838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err="1" smtClean="0">
                          <a:effectLst/>
                          <a:latin typeface="+mn-lt"/>
                        </a:rPr>
                        <a:t>Mycoplasma</a:t>
                      </a:r>
                      <a:r>
                        <a:rPr lang="cs-CZ" sz="1800" b="1" u="none" strike="noStrike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b="1" u="none" strike="noStrike" dirty="0" err="1" smtClean="0">
                          <a:effectLst/>
                          <a:latin typeface="+mn-lt"/>
                        </a:rPr>
                        <a:t>spp</a:t>
                      </a:r>
                      <a:r>
                        <a:rPr lang="cs-CZ" sz="1800" b="1" u="none" strike="noStrike" dirty="0" smtClean="0">
                          <a:effectLst/>
                          <a:latin typeface="+mn-lt"/>
                        </a:rPr>
                        <a:t>. (MH)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040911525"/>
                  </a:ext>
                </a:extLst>
              </a:tr>
              <a:tr h="490647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PCV2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863535866"/>
                  </a:ext>
                </a:extLst>
              </a:tr>
              <a:tr h="683892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Edémová choroba (ECH)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62394178"/>
                  </a:ext>
                </a:extLst>
              </a:tr>
              <a:tr h="683892">
                <a:tc gridSpan="4">
                  <a:txBody>
                    <a:bodyPr/>
                    <a:lstStyle/>
                    <a:p>
                      <a:pPr algn="l" fontAlgn="b"/>
                      <a:r>
                        <a:rPr lang="pl-PL" sz="1800" b="1" u="none" strike="noStrike" dirty="0">
                          <a:effectLst/>
                          <a:latin typeface="+mn-lt"/>
                        </a:rPr>
                        <a:t>E.coli průjmy po odstavu (EC per os)</a:t>
                      </a:r>
                      <a:endParaRPr lang="pl-PL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172213818"/>
                  </a:ext>
                </a:extLst>
              </a:tr>
              <a:tr h="564319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err="1">
                          <a:effectLst/>
                          <a:latin typeface="+mn-lt"/>
                        </a:rPr>
                        <a:t>Lawsonia</a:t>
                      </a:r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 (LI)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295908076"/>
                  </a:ext>
                </a:extLst>
              </a:tr>
              <a:tr h="683892"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err="1">
                          <a:effectLst/>
                          <a:latin typeface="+mn-lt"/>
                        </a:rPr>
                        <a:t>Actinobacillus</a:t>
                      </a:r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cs-CZ" sz="1800" b="1" u="none" strike="noStrike" dirty="0" err="1">
                          <a:effectLst/>
                          <a:latin typeface="+mn-lt"/>
                        </a:rPr>
                        <a:t>pleuropneumoniae</a:t>
                      </a:r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 (APP)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82551815"/>
                  </a:ext>
                </a:extLst>
              </a:tr>
              <a:tr h="564319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  <a:latin typeface="+mn-lt"/>
                        </a:rPr>
                        <a:t>Jiné (J)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  <a:latin typeface="+mn-lt"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767043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8869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9564422"/>
              </p:ext>
            </p:extLst>
          </p:nvPr>
        </p:nvGraphicFramePr>
        <p:xfrm>
          <a:off x="2" y="0"/>
          <a:ext cx="12192000" cy="68580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912">
                  <a:extLst>
                    <a:ext uri="{9D8B030D-6E8A-4147-A177-3AD203B41FA5}">
                      <a16:colId xmlns:a16="http://schemas.microsoft.com/office/drawing/2014/main" val="2689069891"/>
                    </a:ext>
                  </a:extLst>
                </a:gridCol>
                <a:gridCol w="554912">
                  <a:extLst>
                    <a:ext uri="{9D8B030D-6E8A-4147-A177-3AD203B41FA5}">
                      <a16:colId xmlns:a16="http://schemas.microsoft.com/office/drawing/2014/main" val="1205877490"/>
                    </a:ext>
                  </a:extLst>
                </a:gridCol>
                <a:gridCol w="554912">
                  <a:extLst>
                    <a:ext uri="{9D8B030D-6E8A-4147-A177-3AD203B41FA5}">
                      <a16:colId xmlns:a16="http://schemas.microsoft.com/office/drawing/2014/main" val="2779471658"/>
                    </a:ext>
                  </a:extLst>
                </a:gridCol>
                <a:gridCol w="861894">
                  <a:extLst>
                    <a:ext uri="{9D8B030D-6E8A-4147-A177-3AD203B41FA5}">
                      <a16:colId xmlns:a16="http://schemas.microsoft.com/office/drawing/2014/main" val="890711629"/>
                    </a:ext>
                  </a:extLst>
                </a:gridCol>
                <a:gridCol w="1052154">
                  <a:extLst>
                    <a:ext uri="{9D8B030D-6E8A-4147-A177-3AD203B41FA5}">
                      <a16:colId xmlns:a16="http://schemas.microsoft.com/office/drawing/2014/main" val="3954337935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3943246896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819320866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916106987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4290782440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879757064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498885384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607910682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2938243611"/>
                    </a:ext>
                  </a:extLst>
                </a:gridCol>
                <a:gridCol w="957024">
                  <a:extLst>
                    <a:ext uri="{9D8B030D-6E8A-4147-A177-3AD203B41FA5}">
                      <a16:colId xmlns:a16="http://schemas.microsoft.com/office/drawing/2014/main" val="1474229463"/>
                    </a:ext>
                  </a:extLst>
                </a:gridCol>
              </a:tblGrid>
              <a:tr h="941535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VÝKRM věk v týdnech</a:t>
                      </a: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909380223"/>
                  </a:ext>
                </a:extLst>
              </a:tr>
              <a:tr h="67548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16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17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18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19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20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21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22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23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24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25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26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 smtClean="0">
                          <a:effectLst/>
                        </a:rPr>
                        <a:t>27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Porážka</a:t>
                      </a:r>
                    </a:p>
                  </a:txBody>
                  <a:tcPr marL="5443" marR="5443" marT="5443" marB="0" anchor="b"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32959"/>
                  </a:ext>
                </a:extLst>
              </a:tr>
              <a:tr h="1003469"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1" u="none" strike="noStrike" dirty="0" smtClean="0">
                          <a:effectLst/>
                        </a:rPr>
                        <a:t>LI</a:t>
                      </a:r>
                      <a:endParaRPr lang="cs-CZ" sz="1800" b="1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APP1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APP2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endParaRPr lang="cs-CZ" sz="1800" b="1" dirty="0"/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endParaRPr lang="cs-CZ" sz="1800" b="1" dirty="0"/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689150493"/>
                  </a:ext>
                </a:extLst>
              </a:tr>
              <a:tr h="1003469"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J1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J2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endParaRPr lang="cs-CZ" sz="1800" b="1" dirty="0"/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endParaRPr lang="cs-CZ" sz="1800" b="1" dirty="0"/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098740838"/>
                  </a:ext>
                </a:extLst>
              </a:tr>
              <a:tr h="675486"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82825354"/>
                  </a:ext>
                </a:extLst>
              </a:tr>
              <a:tr h="941535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err="1">
                          <a:effectLst/>
                        </a:rPr>
                        <a:t>Lawsonia</a:t>
                      </a:r>
                      <a:r>
                        <a:rPr lang="cs-CZ" sz="1800" b="1" u="none" strike="noStrike" dirty="0">
                          <a:effectLst/>
                        </a:rPr>
                        <a:t> </a:t>
                      </a:r>
                      <a:r>
                        <a:rPr lang="cs-CZ" sz="1800" b="1" u="none" strike="noStrike" dirty="0" smtClean="0">
                          <a:effectLst/>
                        </a:rPr>
                        <a:t>(LI</a:t>
                      </a:r>
                      <a:r>
                        <a:rPr lang="cs-CZ" sz="1800" b="1" u="none" strike="noStrike" dirty="0">
                          <a:effectLst/>
                        </a:rPr>
                        <a:t>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4040911525"/>
                  </a:ext>
                </a:extLst>
              </a:tr>
              <a:tr h="675486">
                <a:tc gridSpan="4"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err="1">
                          <a:effectLst/>
                        </a:rPr>
                        <a:t>Actinobacillus</a:t>
                      </a:r>
                      <a:r>
                        <a:rPr lang="cs-CZ" sz="1800" b="1" u="none" strike="noStrike" dirty="0">
                          <a:effectLst/>
                        </a:rPr>
                        <a:t> </a:t>
                      </a:r>
                      <a:r>
                        <a:rPr lang="cs-CZ" sz="1800" b="1" u="none" strike="noStrike" dirty="0" err="1">
                          <a:effectLst/>
                        </a:rPr>
                        <a:t>pleuropneumoniae</a:t>
                      </a:r>
                      <a:r>
                        <a:rPr lang="cs-CZ" sz="1800" b="1" u="none" strike="noStrike" dirty="0">
                          <a:effectLst/>
                        </a:rPr>
                        <a:t> (APP)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863535866"/>
                  </a:ext>
                </a:extLst>
              </a:tr>
              <a:tr h="941535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Jiné (J)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>
                          <a:effectLst/>
                        </a:rPr>
                        <a:t> </a:t>
                      </a:r>
                      <a:endParaRPr lang="en-AE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800" b="1" u="none" strike="noStrike" dirty="0">
                          <a:effectLst/>
                        </a:rPr>
                        <a:t> </a:t>
                      </a:r>
                      <a:endParaRPr lang="en-AE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062394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822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-179636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+mn-lt"/>
              </a:rPr>
              <a:t>Sestavení vakcinačního programu</a:t>
            </a:r>
            <a:endParaRPr lang="cs-CZ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30682"/>
            <a:ext cx="12191999" cy="5372845"/>
          </a:xfrm>
        </p:spPr>
        <p:txBody>
          <a:bodyPr>
            <a:noAutofit/>
          </a:bodyPr>
          <a:lstStyle/>
          <a:p>
            <a:r>
              <a:rPr lang="cs-CZ" sz="1800" dirty="0" smtClean="0">
                <a:solidFill>
                  <a:srgbClr val="002060"/>
                </a:solidFill>
              </a:rPr>
              <a:t>Anamnestické, klinické a patologicko-anatomické vyšetření</a:t>
            </a:r>
          </a:p>
          <a:p>
            <a:r>
              <a:rPr lang="cs-CZ" sz="1800" dirty="0" smtClean="0">
                <a:solidFill>
                  <a:srgbClr val="002060"/>
                </a:solidFill>
              </a:rPr>
              <a:t>Laboratorní diagnostika</a:t>
            </a:r>
          </a:p>
          <a:p>
            <a:r>
              <a:rPr lang="cs-CZ" sz="1800" dirty="0" smtClean="0">
                <a:solidFill>
                  <a:srgbClr val="002060"/>
                </a:solidFill>
              </a:rPr>
              <a:t>Sestavení vhodného vakcinačního programu a výběr vakcíny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 smtClean="0">
                <a:solidFill>
                  <a:srgbClr val="002060"/>
                </a:solidFill>
              </a:rPr>
              <a:t>         - </a:t>
            </a:r>
            <a:r>
              <a:rPr lang="cs-CZ" sz="1800" dirty="0">
                <a:solidFill>
                  <a:srgbClr val="002060"/>
                </a:solidFill>
              </a:rPr>
              <a:t>velikost chovu </a:t>
            </a:r>
            <a:endParaRPr lang="cs-CZ" sz="1800" dirty="0" smtClean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typ chovu  ŠCH, RCH, UCH</a:t>
            </a:r>
            <a:endParaRPr lang="cs-CZ" sz="1800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</a:t>
            </a:r>
            <a:r>
              <a:rPr lang="cs-CZ" sz="1800" dirty="0">
                <a:solidFill>
                  <a:srgbClr val="002060"/>
                </a:solidFill>
              </a:rPr>
              <a:t>uzavřený / otevřený obrat </a:t>
            </a:r>
            <a:r>
              <a:rPr lang="cs-CZ" sz="1800" dirty="0" smtClean="0">
                <a:solidFill>
                  <a:srgbClr val="002060"/>
                </a:solidFill>
              </a:rPr>
              <a:t>stáda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</a:t>
            </a:r>
            <a:r>
              <a:rPr lang="cs-CZ" sz="1800" dirty="0" err="1" smtClean="0">
                <a:solidFill>
                  <a:srgbClr val="002060"/>
                </a:solidFill>
              </a:rPr>
              <a:t>denzita</a:t>
            </a:r>
            <a:r>
              <a:rPr lang="cs-CZ" sz="1800" dirty="0" smtClean="0">
                <a:solidFill>
                  <a:srgbClr val="002060"/>
                </a:solidFill>
              </a:rPr>
              <a:t> chovů prasat  a jejich nákazová situace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přítomnost rizikových  provozů </a:t>
            </a:r>
            <a:r>
              <a:rPr lang="en-AE" sz="1800" dirty="0" smtClean="0">
                <a:solidFill>
                  <a:srgbClr val="002060"/>
                </a:solidFill>
              </a:rPr>
              <a:t>–</a:t>
            </a:r>
            <a:r>
              <a:rPr lang="cs-CZ" sz="1800" dirty="0" smtClean="0">
                <a:solidFill>
                  <a:srgbClr val="002060"/>
                </a:solidFill>
              </a:rPr>
              <a:t> jatky, silnice</a:t>
            </a:r>
            <a:endParaRPr lang="cs-CZ" sz="1800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</a:t>
            </a:r>
            <a:r>
              <a:rPr lang="cs-CZ" sz="1800" dirty="0">
                <a:solidFill>
                  <a:srgbClr val="002060"/>
                </a:solidFill>
              </a:rPr>
              <a:t>výhled </a:t>
            </a:r>
            <a:r>
              <a:rPr lang="en-AE" sz="1800" dirty="0">
                <a:solidFill>
                  <a:srgbClr val="002060"/>
                </a:solidFill>
              </a:rPr>
              <a:t>–</a:t>
            </a:r>
            <a:r>
              <a:rPr lang="cs-CZ" sz="1800" dirty="0">
                <a:solidFill>
                  <a:srgbClr val="002060"/>
                </a:solidFill>
              </a:rPr>
              <a:t> zákaz </a:t>
            </a:r>
            <a:r>
              <a:rPr lang="cs-CZ" sz="1800" dirty="0" err="1">
                <a:solidFill>
                  <a:srgbClr val="002060"/>
                </a:solidFill>
              </a:rPr>
              <a:t>ZnO</a:t>
            </a:r>
            <a:r>
              <a:rPr lang="cs-CZ" sz="1800" dirty="0">
                <a:solidFill>
                  <a:srgbClr val="002060"/>
                </a:solidFill>
              </a:rPr>
              <a:t>, chřipková </a:t>
            </a:r>
            <a:r>
              <a:rPr lang="cs-CZ" sz="1800" dirty="0" smtClean="0">
                <a:solidFill>
                  <a:srgbClr val="002060"/>
                </a:solidFill>
              </a:rPr>
              <a:t>sezóna, žně za deště, cena prasat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doba od </a:t>
            </a:r>
            <a:r>
              <a:rPr lang="cs-CZ" sz="1800" dirty="0" err="1" smtClean="0">
                <a:solidFill>
                  <a:srgbClr val="002060"/>
                </a:solidFill>
              </a:rPr>
              <a:t>repopulace</a:t>
            </a:r>
            <a:endParaRPr lang="cs-CZ" sz="1800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sz="1800" dirty="0" smtClean="0">
                <a:solidFill>
                  <a:srgbClr val="002060"/>
                </a:solidFill>
              </a:rPr>
              <a:t>         - stáří při první vakcinaci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nástupu imunity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délka trvání imunity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počet vakcinací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- spojení úkonů</a:t>
            </a:r>
          </a:p>
          <a:p>
            <a:pPr marL="0" indent="0">
              <a:buNone/>
            </a:pPr>
            <a:r>
              <a:rPr lang="cs-CZ" sz="1800" dirty="0">
                <a:solidFill>
                  <a:srgbClr val="002060"/>
                </a:solidFill>
              </a:rPr>
              <a:t> </a:t>
            </a:r>
            <a:r>
              <a:rPr lang="cs-CZ" sz="1800" dirty="0" smtClean="0">
                <a:solidFill>
                  <a:srgbClr val="002060"/>
                </a:solidFill>
              </a:rPr>
              <a:t>        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395411" y="2125578"/>
            <a:ext cx="4315326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solidFill>
                  <a:schemeClr val="tx2"/>
                </a:solidFill>
              </a:rPr>
              <a:t>aplikace v souladu s PI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>
                <a:solidFill>
                  <a:schemeClr val="tx2"/>
                </a:solidFill>
              </a:rPr>
              <a:t>s</a:t>
            </a:r>
            <a:r>
              <a:rPr lang="cs-CZ" dirty="0" smtClean="0">
                <a:solidFill>
                  <a:schemeClr val="tx2"/>
                </a:solidFill>
              </a:rPr>
              <a:t>právně provedená aplikace vakcíny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>
                <a:solidFill>
                  <a:schemeClr val="tx2"/>
                </a:solidFill>
              </a:rPr>
              <a:t>v</a:t>
            </a:r>
            <a:r>
              <a:rPr lang="cs-CZ" dirty="0" smtClean="0">
                <a:solidFill>
                  <a:schemeClr val="tx2"/>
                </a:solidFill>
              </a:rPr>
              <a:t>akcinace do mateřských protilátek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>
                <a:solidFill>
                  <a:schemeClr val="tx2"/>
                </a:solidFill>
              </a:rPr>
              <a:t>n</a:t>
            </a:r>
            <a:r>
              <a:rPr lang="cs-CZ" dirty="0" smtClean="0">
                <a:solidFill>
                  <a:schemeClr val="tx2"/>
                </a:solidFill>
              </a:rPr>
              <a:t>ačasování vakcinace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 err="1" smtClean="0">
                <a:solidFill>
                  <a:schemeClr val="tx2"/>
                </a:solidFill>
              </a:rPr>
              <a:t>séroprofil</a:t>
            </a:r>
            <a:r>
              <a:rPr lang="cs-CZ" dirty="0" smtClean="0">
                <a:solidFill>
                  <a:schemeClr val="tx2"/>
                </a:solidFill>
              </a:rPr>
              <a:t>  před vakcinací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 err="1">
                <a:solidFill>
                  <a:schemeClr val="tx2"/>
                </a:solidFill>
              </a:rPr>
              <a:t>p</a:t>
            </a:r>
            <a:r>
              <a:rPr lang="cs-CZ" dirty="0" err="1" smtClean="0">
                <a:solidFill>
                  <a:schemeClr val="tx2"/>
                </a:solidFill>
              </a:rPr>
              <a:t>rotektivita</a:t>
            </a:r>
            <a:r>
              <a:rPr lang="cs-CZ" dirty="0" smtClean="0">
                <a:solidFill>
                  <a:schemeClr val="tx2"/>
                </a:solidFill>
              </a:rPr>
              <a:t> proti heterologní </a:t>
            </a:r>
            <a:r>
              <a:rPr lang="cs-CZ" dirty="0" err="1" smtClean="0">
                <a:solidFill>
                  <a:schemeClr val="tx2"/>
                </a:solidFill>
              </a:rPr>
              <a:t>čelenži</a:t>
            </a:r>
            <a:endParaRPr lang="cs-CZ" dirty="0" smtClean="0">
              <a:solidFill>
                <a:schemeClr val="tx2"/>
              </a:solidFill>
            </a:endParaRP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solidFill>
                  <a:schemeClr val="tx2"/>
                </a:solidFill>
              </a:rPr>
              <a:t>míchání vakcín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>
                <a:solidFill>
                  <a:schemeClr val="tx2"/>
                </a:solidFill>
              </a:rPr>
              <a:t>s</a:t>
            </a:r>
            <a:r>
              <a:rPr lang="cs-CZ" dirty="0" smtClean="0">
                <a:solidFill>
                  <a:schemeClr val="tx2"/>
                </a:solidFill>
              </a:rPr>
              <a:t>kladování 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>
                <a:solidFill>
                  <a:schemeClr val="tx2"/>
                </a:solidFill>
              </a:rPr>
              <a:t>d</a:t>
            </a:r>
            <a:r>
              <a:rPr lang="cs-CZ" dirty="0" smtClean="0">
                <a:solidFill>
                  <a:schemeClr val="tx2"/>
                </a:solidFill>
              </a:rPr>
              <a:t>ysfunkce imunitního systému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r>
              <a:rPr lang="cs-CZ" dirty="0" smtClean="0">
                <a:solidFill>
                  <a:schemeClr val="tx2"/>
                </a:solidFill>
              </a:rPr>
              <a:t>evidence</a:t>
            </a:r>
          </a:p>
          <a:p>
            <a:pPr marL="285750" indent="-285750">
              <a:lnSpc>
                <a:spcPct val="150000"/>
              </a:lnSpc>
              <a:buFontTx/>
              <a:buChar char="-"/>
            </a:pPr>
            <a:endParaRPr lang="cs-CZ" dirty="0" smtClean="0">
              <a:solidFill>
                <a:schemeClr val="tx2"/>
              </a:solidFill>
            </a:endParaRPr>
          </a:p>
          <a:p>
            <a:pPr marL="285750" indent="-285750">
              <a:buFontTx/>
              <a:buChar char="-"/>
            </a:pPr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03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dirty="0">
                <a:solidFill>
                  <a:srgbClr val="002060"/>
                </a:solidFill>
                <a:latin typeface="+mn-lt"/>
                <a:cs typeface="Calibri" panose="020F0502020204030204" pitchFamily="34" charset="0"/>
              </a:rPr>
              <a:t>Vakcinace v rukou státu</a:t>
            </a:r>
            <a:endParaRPr lang="cs-CZ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821" y="2240280"/>
            <a:ext cx="11965021" cy="473725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Eradikace velmi nebezpečných nákaz</a:t>
            </a:r>
          </a:p>
          <a:p>
            <a:pPr marL="514350" indent="-514350">
              <a:buFont typeface="+mj-lt"/>
              <a:buAutoNum type="arabicPeriod"/>
            </a:pPr>
            <a:endParaRPr lang="cs-CZ" b="1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Období let 1989-2008-2010-2021 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3.   Plán </a:t>
            </a:r>
            <a:r>
              <a:rPr lang="cs-CZ" dirty="0">
                <a:solidFill>
                  <a:srgbClr val="002060"/>
                </a:solidFill>
              </a:rPr>
              <a:t>dalšího snižování spotřeby </a:t>
            </a:r>
            <a:r>
              <a:rPr lang="cs-CZ" dirty="0" err="1">
                <a:solidFill>
                  <a:srgbClr val="002060"/>
                </a:solidFill>
              </a:rPr>
              <a:t>antimikrobik</a:t>
            </a:r>
            <a:r>
              <a:rPr lang="cs-CZ" dirty="0">
                <a:solidFill>
                  <a:srgbClr val="002060"/>
                </a:solidFill>
              </a:rPr>
              <a:t> v letech 2023-2027</a:t>
            </a:r>
          </a:p>
        </p:txBody>
      </p:sp>
    </p:spTree>
    <p:extLst>
      <p:ext uri="{BB962C8B-B14F-4D97-AF65-F5344CB8AC3E}">
        <p14:creationId xmlns:p14="http://schemas.microsoft.com/office/powerpoint/2010/main" val="226160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365126"/>
            <a:ext cx="12192000" cy="520092"/>
          </a:xfrm>
        </p:spPr>
        <p:txBody>
          <a:bodyPr>
            <a:noAutofit/>
          </a:bodyPr>
          <a:lstStyle/>
          <a:p>
            <a:pPr algn="ctr"/>
            <a:r>
              <a:rPr lang="cs-CZ" sz="3600" dirty="0">
                <a:solidFill>
                  <a:srgbClr val="002060"/>
                </a:solidFill>
                <a:latin typeface="+mn-lt"/>
              </a:rPr>
              <a:t>Diagnostika a výběr vhodné vakcíny  </a:t>
            </a:r>
            <a:r>
              <a:rPr lang="cs-CZ" sz="3600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cs-CZ" sz="3600" dirty="0" smtClean="0">
                <a:solidFill>
                  <a:srgbClr val="002060"/>
                </a:solidFill>
                <a:latin typeface="+mn-lt"/>
              </a:rPr>
            </a:br>
            <a:r>
              <a:rPr lang="cs-CZ" sz="3600" i="1" dirty="0" err="1" smtClean="0">
                <a:solidFill>
                  <a:srgbClr val="002060"/>
                </a:solidFill>
                <a:latin typeface="+mn-lt"/>
              </a:rPr>
              <a:t>Mycoplasma</a:t>
            </a:r>
            <a:r>
              <a:rPr lang="cs-CZ" sz="3600" i="1" dirty="0" smtClean="0">
                <a:solidFill>
                  <a:srgbClr val="002060"/>
                </a:solidFill>
                <a:latin typeface="+mn-lt"/>
              </a:rPr>
              <a:t> </a:t>
            </a:r>
            <a:r>
              <a:rPr lang="cs-CZ" sz="3600" i="1" dirty="0" err="1" smtClean="0">
                <a:solidFill>
                  <a:srgbClr val="002060"/>
                </a:solidFill>
                <a:latin typeface="+mn-lt"/>
              </a:rPr>
              <a:t>hyopneumoniae</a:t>
            </a:r>
            <a:endParaRPr lang="cs-CZ" sz="3600" i="1" dirty="0">
              <a:latin typeface="+mn-lt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1861481" y="-161481"/>
            <a:ext cx="1591496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200" b="1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Mycoplasma hyopneumoniae</a:t>
            </a:r>
            <a:r>
              <a:rPr kumimoji="0" lang="cs-CZ" altLang="cs-CZ" sz="12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vakcíny</a:t>
            </a:r>
            <a:endParaRPr kumimoji="0" lang="cs-CZ" alt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1120611"/>
              </p:ext>
            </p:extLst>
          </p:nvPr>
        </p:nvGraphicFramePr>
        <p:xfrm>
          <a:off x="1398" y="1223780"/>
          <a:ext cx="12192002" cy="24221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0952">
                  <a:extLst>
                    <a:ext uri="{9D8B030D-6E8A-4147-A177-3AD203B41FA5}">
                      <a16:colId xmlns:a16="http://schemas.microsoft.com/office/drawing/2014/main" val="325769757"/>
                    </a:ext>
                  </a:extLst>
                </a:gridCol>
                <a:gridCol w="1145798">
                  <a:extLst>
                    <a:ext uri="{9D8B030D-6E8A-4147-A177-3AD203B41FA5}">
                      <a16:colId xmlns:a16="http://schemas.microsoft.com/office/drawing/2014/main" val="148748901"/>
                    </a:ext>
                  </a:extLst>
                </a:gridCol>
                <a:gridCol w="1772406">
                  <a:extLst>
                    <a:ext uri="{9D8B030D-6E8A-4147-A177-3AD203B41FA5}">
                      <a16:colId xmlns:a16="http://schemas.microsoft.com/office/drawing/2014/main" val="2619540821"/>
                    </a:ext>
                  </a:extLst>
                </a:gridCol>
                <a:gridCol w="1360634">
                  <a:extLst>
                    <a:ext uri="{9D8B030D-6E8A-4147-A177-3AD203B41FA5}">
                      <a16:colId xmlns:a16="http://schemas.microsoft.com/office/drawing/2014/main" val="926643110"/>
                    </a:ext>
                  </a:extLst>
                </a:gridCol>
                <a:gridCol w="1826114">
                  <a:extLst>
                    <a:ext uri="{9D8B030D-6E8A-4147-A177-3AD203B41FA5}">
                      <a16:colId xmlns:a16="http://schemas.microsoft.com/office/drawing/2014/main" val="2067952046"/>
                    </a:ext>
                  </a:extLst>
                </a:gridCol>
                <a:gridCol w="1557568">
                  <a:extLst>
                    <a:ext uri="{9D8B030D-6E8A-4147-A177-3AD203B41FA5}">
                      <a16:colId xmlns:a16="http://schemas.microsoft.com/office/drawing/2014/main" val="2371947291"/>
                    </a:ext>
                  </a:extLst>
                </a:gridCol>
                <a:gridCol w="913058">
                  <a:extLst>
                    <a:ext uri="{9D8B030D-6E8A-4147-A177-3AD203B41FA5}">
                      <a16:colId xmlns:a16="http://schemas.microsoft.com/office/drawing/2014/main" val="1591872024"/>
                    </a:ext>
                  </a:extLst>
                </a:gridCol>
                <a:gridCol w="1575472">
                  <a:extLst>
                    <a:ext uri="{9D8B030D-6E8A-4147-A177-3AD203B41FA5}">
                      <a16:colId xmlns:a16="http://schemas.microsoft.com/office/drawing/2014/main" val="92068548"/>
                    </a:ext>
                  </a:extLst>
                </a:gridCol>
              </a:tblGrid>
              <a:tr h="34602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Přípravek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Kmen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Stáří při 1. vakcinaci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Počet vakcinací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Nástup imunity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Délka imunity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Dávka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Adjuvans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545335118"/>
                  </a:ext>
                </a:extLst>
              </a:tr>
              <a:tr h="34602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RespiSure</a:t>
                      </a:r>
                      <a:r>
                        <a:rPr lang="cs-CZ" sz="12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One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MH NL 1042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3 dny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E" sz="1200" b="1" u="none" strike="noStrike">
                          <a:effectLst/>
                        </a:rPr>
                        <a:t>1</a:t>
                      </a:r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18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26 týdnů/182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2 ml  i.m.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effectLst/>
                        </a:rPr>
                        <a:t>Amphigen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049476859"/>
                  </a:ext>
                </a:extLst>
              </a:tr>
              <a:tr h="34602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RespiSure</a:t>
                      </a:r>
                      <a:r>
                        <a:rPr lang="cs-CZ" sz="12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One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MH NL 1042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E" sz="1200" b="1" u="none" strike="noStrike" dirty="0">
                          <a:effectLst/>
                        </a:rPr>
                        <a:t>1</a:t>
                      </a:r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23 týdnů/161 dní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2 ml  i.m.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effectLst/>
                        </a:rPr>
                        <a:t>Amphigen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446191073"/>
                  </a:ext>
                </a:extLst>
              </a:tr>
              <a:tr h="34602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Hyogen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MH 2940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 a více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E" sz="1200" b="1" u="none" strike="noStrike">
                          <a:effectLst/>
                        </a:rPr>
                        <a:t>1</a:t>
                      </a:r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26 týdnů/182 dní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2 ml  i.m.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Parafín, J5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3056743232"/>
                  </a:ext>
                </a:extLst>
              </a:tr>
              <a:tr h="34602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Porcilis</a:t>
                      </a:r>
                      <a:r>
                        <a:rPr lang="cs-CZ" sz="12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H </a:t>
                      </a:r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Hyo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MH 11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7 + 28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E" sz="1200" b="1" u="none" strike="noStrike">
                          <a:effectLst/>
                        </a:rPr>
                        <a:t>2</a:t>
                      </a:r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14 dní po revakcinaci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20 týdnů/140 dní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2 ml i.m.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Tokoferol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931181812"/>
                  </a:ext>
                </a:extLst>
              </a:tr>
              <a:tr h="34602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2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Porcilis H Hyo ID Once</a:t>
                      </a:r>
                      <a:endParaRPr lang="pt-BR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MH 11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14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E" sz="1200" b="1" u="none" strike="noStrike">
                          <a:effectLst/>
                        </a:rPr>
                        <a:t>1</a:t>
                      </a:r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22 týdnů/154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0,2 ml i.d.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Parafín, tokoferol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930690036"/>
                  </a:ext>
                </a:extLst>
              </a:tr>
              <a:tr h="346026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Ingelvac</a:t>
                      </a:r>
                      <a:r>
                        <a:rPr lang="cs-CZ" sz="12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Mycoflex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MH JB 3745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AE" sz="1200" b="1" u="none" strike="noStrike">
                          <a:effectLst/>
                        </a:rPr>
                        <a:t>1</a:t>
                      </a:r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14 dní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26 týdnů/182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1 ml i.m.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effectLst/>
                        </a:rPr>
                        <a:t>Karbomer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614290525"/>
                  </a:ext>
                </a:extLst>
              </a:tr>
            </a:tbl>
          </a:graphicData>
        </a:graphic>
      </p:graphicFrame>
      <p:sp>
        <p:nvSpPr>
          <p:cNvPr id="8" name="Nadpis 1"/>
          <p:cNvSpPr txBox="1">
            <a:spLocks/>
          </p:cNvSpPr>
          <p:nvPr/>
        </p:nvSpPr>
        <p:spPr>
          <a:xfrm>
            <a:off x="152400" y="4175141"/>
            <a:ext cx="12192000" cy="520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dirty="0" smtClean="0">
                <a:solidFill>
                  <a:srgbClr val="002060"/>
                </a:solidFill>
                <a:latin typeface="+mn-lt"/>
              </a:rPr>
              <a:t>Diagnostika a výběr vhodné vakcíny  - </a:t>
            </a:r>
            <a:r>
              <a:rPr lang="cs-CZ" sz="3600" i="1" dirty="0" smtClean="0">
                <a:solidFill>
                  <a:srgbClr val="002060"/>
                </a:solidFill>
                <a:latin typeface="+mn-lt"/>
              </a:rPr>
              <a:t>PCV2</a:t>
            </a:r>
            <a:endParaRPr lang="cs-CZ" sz="3600" i="1" dirty="0">
              <a:latin typeface="+mn-lt"/>
            </a:endParaRPr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290593"/>
              </p:ext>
            </p:extLst>
          </p:nvPr>
        </p:nvGraphicFramePr>
        <p:xfrm>
          <a:off x="-1" y="4773059"/>
          <a:ext cx="12192002" cy="2065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40952">
                  <a:extLst>
                    <a:ext uri="{9D8B030D-6E8A-4147-A177-3AD203B41FA5}">
                      <a16:colId xmlns:a16="http://schemas.microsoft.com/office/drawing/2014/main" val="1991273097"/>
                    </a:ext>
                  </a:extLst>
                </a:gridCol>
                <a:gridCol w="1145798">
                  <a:extLst>
                    <a:ext uri="{9D8B030D-6E8A-4147-A177-3AD203B41FA5}">
                      <a16:colId xmlns:a16="http://schemas.microsoft.com/office/drawing/2014/main" val="4056286273"/>
                    </a:ext>
                  </a:extLst>
                </a:gridCol>
                <a:gridCol w="1772406">
                  <a:extLst>
                    <a:ext uri="{9D8B030D-6E8A-4147-A177-3AD203B41FA5}">
                      <a16:colId xmlns:a16="http://schemas.microsoft.com/office/drawing/2014/main" val="119189251"/>
                    </a:ext>
                  </a:extLst>
                </a:gridCol>
                <a:gridCol w="1360634">
                  <a:extLst>
                    <a:ext uri="{9D8B030D-6E8A-4147-A177-3AD203B41FA5}">
                      <a16:colId xmlns:a16="http://schemas.microsoft.com/office/drawing/2014/main" val="3770703577"/>
                    </a:ext>
                  </a:extLst>
                </a:gridCol>
                <a:gridCol w="1826114">
                  <a:extLst>
                    <a:ext uri="{9D8B030D-6E8A-4147-A177-3AD203B41FA5}">
                      <a16:colId xmlns:a16="http://schemas.microsoft.com/office/drawing/2014/main" val="2054293615"/>
                    </a:ext>
                  </a:extLst>
                </a:gridCol>
                <a:gridCol w="1557568">
                  <a:extLst>
                    <a:ext uri="{9D8B030D-6E8A-4147-A177-3AD203B41FA5}">
                      <a16:colId xmlns:a16="http://schemas.microsoft.com/office/drawing/2014/main" val="2944824621"/>
                    </a:ext>
                  </a:extLst>
                </a:gridCol>
                <a:gridCol w="913058">
                  <a:extLst>
                    <a:ext uri="{9D8B030D-6E8A-4147-A177-3AD203B41FA5}">
                      <a16:colId xmlns:a16="http://schemas.microsoft.com/office/drawing/2014/main" val="1892557417"/>
                    </a:ext>
                  </a:extLst>
                </a:gridCol>
                <a:gridCol w="1575472">
                  <a:extLst>
                    <a:ext uri="{9D8B030D-6E8A-4147-A177-3AD203B41FA5}">
                      <a16:colId xmlns:a16="http://schemas.microsoft.com/office/drawing/2014/main" val="4117764288"/>
                    </a:ext>
                  </a:extLst>
                </a:gridCol>
              </a:tblGrid>
              <a:tr h="3442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Přípravek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Kmen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Stáří při 1. vakcinaci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Počet vakcinací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Nástup imunity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Délka imunity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Dávka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200" b="1" u="none" strike="noStrike" dirty="0">
                          <a:effectLst/>
                        </a:rPr>
                        <a:t>Adjuvans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1238169855"/>
                  </a:ext>
                </a:extLst>
              </a:tr>
              <a:tr h="3442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Ingelvac</a:t>
                      </a:r>
                      <a:r>
                        <a:rPr lang="cs-CZ" sz="12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Cirkoflex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ORF2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14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14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17 týdnů/119 dní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1 ml  i.m.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effectLst/>
                        </a:rPr>
                        <a:t>Karbomer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4004800236"/>
                  </a:ext>
                </a:extLst>
              </a:tr>
              <a:tr h="3442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Circovac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PCV2 inak.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14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14 týdnů/98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2 ml  i.m.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Parafín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277789373"/>
                  </a:ext>
                </a:extLst>
              </a:tr>
              <a:tr h="3442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Porcilis</a:t>
                      </a:r>
                      <a:r>
                        <a:rPr lang="cs-CZ" sz="12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PCV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ORF2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1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14 dní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22 týdnů/154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2 ml i.m.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Tokoferol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4132709012"/>
                  </a:ext>
                </a:extLst>
              </a:tr>
              <a:tr h="3442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Porcilis</a:t>
                      </a:r>
                      <a:r>
                        <a:rPr lang="cs-CZ" sz="12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PCV ID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ORF2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14 dní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23 týdnů/161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0,2 ml i.d.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Tokoferol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3191909063"/>
                  </a:ext>
                </a:extLst>
              </a:tr>
              <a:tr h="344248"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Suvaxyn</a:t>
                      </a:r>
                      <a:r>
                        <a:rPr lang="cs-CZ" sz="12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cs-CZ" sz="12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Circo</a:t>
                      </a:r>
                      <a:endParaRPr lang="cs-CZ" sz="12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>
                          <a:effectLst/>
                        </a:rPr>
                        <a:t>ORF2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1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>
                          <a:effectLst/>
                        </a:rPr>
                        <a:t>?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cs-CZ" sz="1200" b="1" u="none" strike="noStrike" dirty="0">
                          <a:effectLst/>
                        </a:rPr>
                        <a:t>23 týdnů/161 dní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>
                          <a:effectLst/>
                        </a:rPr>
                        <a:t>1 ml i.m.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cs-CZ" sz="1200" b="1" u="none" strike="noStrike" dirty="0" err="1">
                          <a:effectLst/>
                        </a:rPr>
                        <a:t>Karbomer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ctr"/>
                </a:tc>
                <a:extLst>
                  <a:ext uri="{0D108BD9-81ED-4DB2-BD59-A6C34878D82A}">
                    <a16:rowId xmlns:a16="http://schemas.microsoft.com/office/drawing/2014/main" val="2360181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99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81" y="198557"/>
            <a:ext cx="12123909" cy="547401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>
                <a:solidFill>
                  <a:srgbClr val="002060"/>
                </a:solidFill>
                <a:latin typeface="+mn-lt"/>
              </a:rPr>
              <a:t>Diagnostika a výběr vhodné vakcíny  </a:t>
            </a:r>
            <a:br>
              <a:rPr lang="cs-CZ" sz="3600" dirty="0" smtClean="0">
                <a:solidFill>
                  <a:srgbClr val="002060"/>
                </a:solidFill>
                <a:latin typeface="+mn-lt"/>
              </a:rPr>
            </a:br>
            <a:r>
              <a:rPr lang="cs-CZ" sz="3600" dirty="0" smtClean="0">
                <a:solidFill>
                  <a:srgbClr val="002060"/>
                </a:solidFill>
                <a:latin typeface="+mn-lt"/>
              </a:rPr>
              <a:t>průjmová onemocnění selat</a:t>
            </a:r>
            <a:endParaRPr lang="cs-CZ" sz="36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1027491"/>
              </p:ext>
            </p:extLst>
          </p:nvPr>
        </p:nvGraphicFramePr>
        <p:xfrm>
          <a:off x="29181" y="4105072"/>
          <a:ext cx="12133634" cy="2725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93099">
                  <a:extLst>
                    <a:ext uri="{9D8B030D-6E8A-4147-A177-3AD203B41FA5}">
                      <a16:colId xmlns:a16="http://schemas.microsoft.com/office/drawing/2014/main" val="1646572947"/>
                    </a:ext>
                  </a:extLst>
                </a:gridCol>
                <a:gridCol w="649334">
                  <a:extLst>
                    <a:ext uri="{9D8B030D-6E8A-4147-A177-3AD203B41FA5}">
                      <a16:colId xmlns:a16="http://schemas.microsoft.com/office/drawing/2014/main" val="1409516540"/>
                    </a:ext>
                  </a:extLst>
                </a:gridCol>
                <a:gridCol w="649334">
                  <a:extLst>
                    <a:ext uri="{9D8B030D-6E8A-4147-A177-3AD203B41FA5}">
                      <a16:colId xmlns:a16="http://schemas.microsoft.com/office/drawing/2014/main" val="1922542521"/>
                    </a:ext>
                  </a:extLst>
                </a:gridCol>
                <a:gridCol w="814850">
                  <a:extLst>
                    <a:ext uri="{9D8B030D-6E8A-4147-A177-3AD203B41FA5}">
                      <a16:colId xmlns:a16="http://schemas.microsoft.com/office/drawing/2014/main" val="1727025895"/>
                    </a:ext>
                  </a:extLst>
                </a:gridCol>
                <a:gridCol w="674799">
                  <a:extLst>
                    <a:ext uri="{9D8B030D-6E8A-4147-A177-3AD203B41FA5}">
                      <a16:colId xmlns:a16="http://schemas.microsoft.com/office/drawing/2014/main" val="3806687374"/>
                    </a:ext>
                  </a:extLst>
                </a:gridCol>
                <a:gridCol w="891243">
                  <a:extLst>
                    <a:ext uri="{9D8B030D-6E8A-4147-A177-3AD203B41FA5}">
                      <a16:colId xmlns:a16="http://schemas.microsoft.com/office/drawing/2014/main" val="2011148830"/>
                    </a:ext>
                  </a:extLst>
                </a:gridCol>
                <a:gridCol w="891243">
                  <a:extLst>
                    <a:ext uri="{9D8B030D-6E8A-4147-A177-3AD203B41FA5}">
                      <a16:colId xmlns:a16="http://schemas.microsoft.com/office/drawing/2014/main" val="1120427211"/>
                    </a:ext>
                  </a:extLst>
                </a:gridCol>
                <a:gridCol w="611138">
                  <a:extLst>
                    <a:ext uri="{9D8B030D-6E8A-4147-A177-3AD203B41FA5}">
                      <a16:colId xmlns:a16="http://schemas.microsoft.com/office/drawing/2014/main" val="909924853"/>
                    </a:ext>
                  </a:extLst>
                </a:gridCol>
                <a:gridCol w="954903">
                  <a:extLst>
                    <a:ext uri="{9D8B030D-6E8A-4147-A177-3AD203B41FA5}">
                      <a16:colId xmlns:a16="http://schemas.microsoft.com/office/drawing/2014/main" val="2260801093"/>
                    </a:ext>
                  </a:extLst>
                </a:gridCol>
                <a:gridCol w="725726">
                  <a:extLst>
                    <a:ext uri="{9D8B030D-6E8A-4147-A177-3AD203B41FA5}">
                      <a16:colId xmlns:a16="http://schemas.microsoft.com/office/drawing/2014/main" val="1815538188"/>
                    </a:ext>
                  </a:extLst>
                </a:gridCol>
                <a:gridCol w="534746">
                  <a:extLst>
                    <a:ext uri="{9D8B030D-6E8A-4147-A177-3AD203B41FA5}">
                      <a16:colId xmlns:a16="http://schemas.microsoft.com/office/drawing/2014/main" val="139233189"/>
                    </a:ext>
                  </a:extLst>
                </a:gridCol>
                <a:gridCol w="980367">
                  <a:extLst>
                    <a:ext uri="{9D8B030D-6E8A-4147-A177-3AD203B41FA5}">
                      <a16:colId xmlns:a16="http://schemas.microsoft.com/office/drawing/2014/main" val="3047587319"/>
                    </a:ext>
                  </a:extLst>
                </a:gridCol>
                <a:gridCol w="916707">
                  <a:extLst>
                    <a:ext uri="{9D8B030D-6E8A-4147-A177-3AD203B41FA5}">
                      <a16:colId xmlns:a16="http://schemas.microsoft.com/office/drawing/2014/main" val="3308064437"/>
                    </a:ext>
                  </a:extLst>
                </a:gridCol>
                <a:gridCol w="1145884">
                  <a:extLst>
                    <a:ext uri="{9D8B030D-6E8A-4147-A177-3AD203B41FA5}">
                      <a16:colId xmlns:a16="http://schemas.microsoft.com/office/drawing/2014/main" val="1540755330"/>
                    </a:ext>
                  </a:extLst>
                </a:gridCol>
                <a:gridCol w="700261">
                  <a:extLst>
                    <a:ext uri="{9D8B030D-6E8A-4147-A177-3AD203B41FA5}">
                      <a16:colId xmlns:a16="http://schemas.microsoft.com/office/drawing/2014/main" val="1216908700"/>
                    </a:ext>
                  </a:extLst>
                </a:gridCol>
              </a:tblGrid>
              <a:tr h="33951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Antigen/vakcíny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Kolisin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Rokovac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Clostripork</a:t>
                      </a:r>
                      <a:r>
                        <a:rPr lang="cs-CZ" sz="10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A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Entericolix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Suiseng</a:t>
                      </a:r>
                      <a:r>
                        <a:rPr lang="cs-CZ" sz="10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Diff</a:t>
                      </a:r>
                      <a:r>
                        <a:rPr lang="cs-CZ" sz="10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/A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Suiseng</a:t>
                      </a:r>
                      <a:r>
                        <a:rPr lang="cs-CZ" sz="10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Coli/C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Gletvax</a:t>
                      </a:r>
                      <a:r>
                        <a:rPr lang="cs-CZ" sz="10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6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Porcilis</a:t>
                      </a:r>
                      <a:r>
                        <a:rPr lang="cs-CZ" sz="10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</a:t>
                      </a:r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ColiClos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Coglamune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Miloxan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Enteroporc</a:t>
                      </a:r>
                      <a:r>
                        <a:rPr lang="cs-CZ" sz="10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coli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Enteroporc</a:t>
                      </a:r>
                      <a:r>
                        <a:rPr lang="cs-CZ" sz="10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AC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Enteroporc</a:t>
                      </a:r>
                      <a:r>
                        <a:rPr lang="cs-CZ" sz="1000" b="1" u="none" strike="noStrike" dirty="0">
                          <a:solidFill>
                            <a:schemeClr val="accent5"/>
                          </a:solidFill>
                          <a:effectLst/>
                        </a:rPr>
                        <a:t> coli AC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 err="1">
                          <a:solidFill>
                            <a:schemeClr val="accent5"/>
                          </a:solidFill>
                          <a:effectLst/>
                        </a:rPr>
                        <a:t>Neocolipor</a:t>
                      </a:r>
                      <a:endParaRPr lang="cs-CZ" sz="1000" b="1" i="0" u="none" strike="noStrike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2508455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>
                          <a:effectLst/>
                        </a:rPr>
                        <a:t>E. coli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(LT)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 (LT)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extLst>
                  <a:ext uri="{0D108BD9-81ED-4DB2-BD59-A6C34878D82A}">
                    <a16:rowId xmlns:a16="http://schemas.microsoft.com/office/drawing/2014/main" val="752039555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>
                          <a:effectLst/>
                        </a:rPr>
                        <a:t>Rotavirus A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extLst>
                  <a:ext uri="{0D108BD9-81ED-4DB2-BD59-A6C34878D82A}">
                    <a16:rowId xmlns:a16="http://schemas.microsoft.com/office/drawing/2014/main" val="1656881100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>
                          <a:effectLst/>
                        </a:rPr>
                        <a:t>Rotavirus C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extLst>
                  <a:ext uri="{0D108BD9-81ED-4DB2-BD59-A6C34878D82A}">
                    <a16:rowId xmlns:a16="http://schemas.microsoft.com/office/drawing/2014/main" val="2568425967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>
                          <a:effectLst/>
                        </a:rPr>
                        <a:t>CP typ A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 (</a:t>
                      </a:r>
                      <a:r>
                        <a:rPr lang="el-GR" sz="1000" b="1" u="none" strike="noStrike">
                          <a:effectLst/>
                        </a:rPr>
                        <a:t>α, </a:t>
                      </a:r>
                      <a:r>
                        <a:rPr lang="cs-CZ" sz="1000" b="1" u="none" strike="noStrike">
                          <a:effectLst/>
                        </a:rPr>
                        <a:t>ß2)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 (</a:t>
                      </a:r>
                      <a:r>
                        <a:rPr lang="el-GR" sz="1000" b="1" u="none" strike="noStrike">
                          <a:effectLst/>
                        </a:rPr>
                        <a:t>α)</a:t>
                      </a:r>
                      <a:endParaRPr lang="el-GR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(</a:t>
                      </a:r>
                      <a:r>
                        <a:rPr lang="el-GR" sz="1000" b="1" u="none" strike="noStrike" dirty="0">
                          <a:effectLst/>
                        </a:rPr>
                        <a:t>α)</a:t>
                      </a:r>
                      <a:endParaRPr lang="el-G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 (</a:t>
                      </a:r>
                      <a:r>
                        <a:rPr lang="el-GR" sz="1000" b="1" u="none" strike="noStrike">
                          <a:effectLst/>
                        </a:rPr>
                        <a:t>α, </a:t>
                      </a:r>
                      <a:r>
                        <a:rPr lang="cs-CZ" sz="1000" b="1" u="none" strike="noStrike">
                          <a:effectLst/>
                        </a:rPr>
                        <a:t>ß2)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 (</a:t>
                      </a:r>
                      <a:r>
                        <a:rPr lang="el-GR" sz="1000" b="1" u="none" strike="noStrike">
                          <a:effectLst/>
                        </a:rPr>
                        <a:t>α, </a:t>
                      </a:r>
                      <a:r>
                        <a:rPr lang="cs-CZ" sz="1000" b="1" u="none" strike="noStrike">
                          <a:effectLst/>
                        </a:rPr>
                        <a:t>ß2)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extLst>
                  <a:ext uri="{0D108BD9-81ED-4DB2-BD59-A6C34878D82A}">
                    <a16:rowId xmlns:a16="http://schemas.microsoft.com/office/drawing/2014/main" val="2500645545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>
                          <a:effectLst/>
                        </a:rPr>
                        <a:t>CP typ C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(ß)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(ß)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(ß)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(ß)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 (ß)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 (ß)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(ß)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ano (ß)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extLst>
                  <a:ext uri="{0D108BD9-81ED-4DB2-BD59-A6C34878D82A}">
                    <a16:rowId xmlns:a16="http://schemas.microsoft.com/office/drawing/2014/main" val="4270716730"/>
                  </a:ext>
                </a:extLst>
              </a:tr>
              <a:tr h="339516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</a:rPr>
                        <a:t>C. </a:t>
                      </a:r>
                      <a:r>
                        <a:rPr lang="cs-CZ" sz="1000" b="1" u="none" strike="noStrike" dirty="0" err="1">
                          <a:effectLst/>
                        </a:rPr>
                        <a:t>novyi</a:t>
                      </a:r>
                      <a:r>
                        <a:rPr lang="cs-CZ" sz="1000" b="1" u="none" strike="noStrike" dirty="0">
                          <a:effectLst/>
                        </a:rPr>
                        <a:t> typ B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extLst>
                  <a:ext uri="{0D108BD9-81ED-4DB2-BD59-A6C34878D82A}">
                    <a16:rowId xmlns:a16="http://schemas.microsoft.com/office/drawing/2014/main" val="11587332"/>
                  </a:ext>
                </a:extLst>
              </a:tr>
              <a:tr h="348818">
                <a:tc>
                  <a:txBody>
                    <a:bodyPr/>
                    <a:lstStyle/>
                    <a:p>
                      <a:pPr algn="l" fontAlgn="b"/>
                      <a:r>
                        <a:rPr lang="cs-CZ" sz="1000" b="1" u="none" strike="noStrike" dirty="0">
                          <a:effectLst/>
                        </a:rPr>
                        <a:t>C. </a:t>
                      </a:r>
                      <a:r>
                        <a:rPr lang="cs-CZ" sz="1000" b="1" u="none" strike="noStrike" dirty="0" err="1" smtClean="0">
                          <a:effectLst/>
                        </a:rPr>
                        <a:t>Difficile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ano (A, B)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>
                          <a:effectLst/>
                        </a:rPr>
                        <a:t>ne</a:t>
                      </a:r>
                      <a:endParaRPr lang="cs-CZ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000" b="1" u="none" strike="noStrike" dirty="0">
                          <a:effectLst/>
                        </a:rPr>
                        <a:t>ne</a:t>
                      </a:r>
                      <a:endParaRPr lang="cs-CZ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729" marR="4729" marT="4729" marB="0" anchor="b"/>
                </a:tc>
                <a:extLst>
                  <a:ext uri="{0D108BD9-81ED-4DB2-BD59-A6C34878D82A}">
                    <a16:rowId xmlns:a16="http://schemas.microsoft.com/office/drawing/2014/main" val="2134139250"/>
                  </a:ext>
                </a:extLst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42169"/>
              </p:ext>
            </p:extLst>
          </p:nvPr>
        </p:nvGraphicFramePr>
        <p:xfrm>
          <a:off x="36008" y="898357"/>
          <a:ext cx="12123908" cy="32647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5177">
                  <a:extLst>
                    <a:ext uri="{9D8B030D-6E8A-4147-A177-3AD203B41FA5}">
                      <a16:colId xmlns:a16="http://schemas.microsoft.com/office/drawing/2014/main" val="286374516"/>
                    </a:ext>
                  </a:extLst>
                </a:gridCol>
                <a:gridCol w="140041">
                  <a:extLst>
                    <a:ext uri="{9D8B030D-6E8A-4147-A177-3AD203B41FA5}">
                      <a16:colId xmlns:a16="http://schemas.microsoft.com/office/drawing/2014/main" val="4181453244"/>
                    </a:ext>
                  </a:extLst>
                </a:gridCol>
                <a:gridCol w="192505">
                  <a:extLst>
                    <a:ext uri="{9D8B030D-6E8A-4147-A177-3AD203B41FA5}">
                      <a16:colId xmlns:a16="http://schemas.microsoft.com/office/drawing/2014/main" val="109347133"/>
                    </a:ext>
                  </a:extLst>
                </a:gridCol>
                <a:gridCol w="157141">
                  <a:extLst>
                    <a:ext uri="{9D8B030D-6E8A-4147-A177-3AD203B41FA5}">
                      <a16:colId xmlns:a16="http://schemas.microsoft.com/office/drawing/2014/main" val="962898276"/>
                    </a:ext>
                  </a:extLst>
                </a:gridCol>
                <a:gridCol w="489687">
                  <a:extLst>
                    <a:ext uri="{9D8B030D-6E8A-4147-A177-3AD203B41FA5}">
                      <a16:colId xmlns:a16="http://schemas.microsoft.com/office/drawing/2014/main" val="3863742990"/>
                    </a:ext>
                  </a:extLst>
                </a:gridCol>
                <a:gridCol w="211425">
                  <a:extLst>
                    <a:ext uri="{9D8B030D-6E8A-4147-A177-3AD203B41FA5}">
                      <a16:colId xmlns:a16="http://schemas.microsoft.com/office/drawing/2014/main" val="3628892597"/>
                    </a:ext>
                  </a:extLst>
                </a:gridCol>
                <a:gridCol w="433137">
                  <a:extLst>
                    <a:ext uri="{9D8B030D-6E8A-4147-A177-3AD203B41FA5}">
                      <a16:colId xmlns:a16="http://schemas.microsoft.com/office/drawing/2014/main" val="3509436480"/>
                    </a:ext>
                  </a:extLst>
                </a:gridCol>
                <a:gridCol w="415245">
                  <a:extLst>
                    <a:ext uri="{9D8B030D-6E8A-4147-A177-3AD203B41FA5}">
                      <a16:colId xmlns:a16="http://schemas.microsoft.com/office/drawing/2014/main" val="17970302"/>
                    </a:ext>
                  </a:extLst>
                </a:gridCol>
                <a:gridCol w="877653">
                  <a:extLst>
                    <a:ext uri="{9D8B030D-6E8A-4147-A177-3AD203B41FA5}">
                      <a16:colId xmlns:a16="http://schemas.microsoft.com/office/drawing/2014/main" val="1533481876"/>
                    </a:ext>
                  </a:extLst>
                </a:gridCol>
                <a:gridCol w="1159164">
                  <a:extLst>
                    <a:ext uri="{9D8B030D-6E8A-4147-A177-3AD203B41FA5}">
                      <a16:colId xmlns:a16="http://schemas.microsoft.com/office/drawing/2014/main" val="3529434488"/>
                    </a:ext>
                  </a:extLst>
                </a:gridCol>
                <a:gridCol w="1159164">
                  <a:extLst>
                    <a:ext uri="{9D8B030D-6E8A-4147-A177-3AD203B41FA5}">
                      <a16:colId xmlns:a16="http://schemas.microsoft.com/office/drawing/2014/main" val="1602745762"/>
                    </a:ext>
                  </a:extLst>
                </a:gridCol>
                <a:gridCol w="794856">
                  <a:extLst>
                    <a:ext uri="{9D8B030D-6E8A-4147-A177-3AD203B41FA5}">
                      <a16:colId xmlns:a16="http://schemas.microsoft.com/office/drawing/2014/main" val="3837783106"/>
                    </a:ext>
                  </a:extLst>
                </a:gridCol>
                <a:gridCol w="1241961">
                  <a:extLst>
                    <a:ext uri="{9D8B030D-6E8A-4147-A177-3AD203B41FA5}">
                      <a16:colId xmlns:a16="http://schemas.microsoft.com/office/drawing/2014/main" val="2976234527"/>
                    </a:ext>
                  </a:extLst>
                </a:gridCol>
                <a:gridCol w="943890">
                  <a:extLst>
                    <a:ext uri="{9D8B030D-6E8A-4147-A177-3AD203B41FA5}">
                      <a16:colId xmlns:a16="http://schemas.microsoft.com/office/drawing/2014/main" val="905990373"/>
                    </a:ext>
                  </a:extLst>
                </a:gridCol>
                <a:gridCol w="695498">
                  <a:extLst>
                    <a:ext uri="{9D8B030D-6E8A-4147-A177-3AD203B41FA5}">
                      <a16:colId xmlns:a16="http://schemas.microsoft.com/office/drawing/2014/main" val="3494503386"/>
                    </a:ext>
                  </a:extLst>
                </a:gridCol>
                <a:gridCol w="1275081">
                  <a:extLst>
                    <a:ext uri="{9D8B030D-6E8A-4147-A177-3AD203B41FA5}">
                      <a16:colId xmlns:a16="http://schemas.microsoft.com/office/drawing/2014/main" val="3235327557"/>
                    </a:ext>
                  </a:extLst>
                </a:gridCol>
                <a:gridCol w="1192283">
                  <a:extLst>
                    <a:ext uri="{9D8B030D-6E8A-4147-A177-3AD203B41FA5}">
                      <a16:colId xmlns:a16="http://schemas.microsoft.com/office/drawing/2014/main" val="3434642325"/>
                    </a:ext>
                  </a:extLst>
                </a:gridCol>
              </a:tblGrid>
              <a:tr h="319571">
                <a:tc gridSpan="6">
                  <a:txBody>
                    <a:bodyPr/>
                    <a:lstStyle/>
                    <a:p>
                      <a:pPr algn="l" fontAlgn="b"/>
                      <a:r>
                        <a:rPr lang="cs-CZ" sz="1200" b="1" u="sng" strike="noStrike" dirty="0">
                          <a:effectLst/>
                        </a:rPr>
                        <a:t>Clostridium </a:t>
                      </a:r>
                      <a:r>
                        <a:rPr lang="cs-CZ" sz="1200" b="1" u="sng" strike="noStrike" dirty="0" err="1">
                          <a:effectLst/>
                        </a:rPr>
                        <a:t>perfringens</a:t>
                      </a:r>
                      <a:r>
                        <a:rPr lang="cs-CZ" sz="1200" b="1" u="sng" strike="noStrike" dirty="0">
                          <a:effectLst/>
                        </a:rPr>
                        <a:t> (CP)</a:t>
                      </a:r>
                      <a:endParaRPr lang="cs-CZ" sz="1200" b="1" i="1" u="sng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A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endParaRPr lang="cs-CZ" b="1" dirty="0"/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679353463"/>
                  </a:ext>
                </a:extLst>
              </a:tr>
              <a:tr h="177139">
                <a:tc gridSpan="14"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Účinná vakcína proti CP typ A  musí obsahovat toxoid </a:t>
                      </a:r>
                      <a:r>
                        <a:rPr lang="el-GR" sz="1200" b="1" u="none" strike="noStrike" dirty="0">
                          <a:effectLst/>
                        </a:rPr>
                        <a:t>α. </a:t>
                      </a:r>
                      <a:r>
                        <a:rPr lang="cs-CZ" sz="1200" b="1" u="none" strike="noStrike" dirty="0">
                          <a:effectLst/>
                        </a:rPr>
                        <a:t>Toxoid ß2 je dnes považován za neúčinný a ve vakcíně je přebytečný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687474082"/>
                  </a:ext>
                </a:extLst>
              </a:tr>
              <a:tr h="185062">
                <a:tc gridSpan="9"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Účinná vakcína proti CP typ C  musí obsahovat toxoid ß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567914232"/>
                  </a:ext>
                </a:extLst>
              </a:tr>
              <a:tr h="319571">
                <a:tc gridSpan="2">
                  <a:txBody>
                    <a:bodyPr/>
                    <a:lstStyle/>
                    <a:p>
                      <a:pPr algn="l" fontAlgn="b"/>
                      <a:r>
                        <a:rPr lang="cs-CZ" sz="1200" u="none" strike="noStrike" dirty="0">
                          <a:effectLst/>
                        </a:rPr>
                        <a:t>Diagnostika: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2">
                  <a:txBody>
                    <a:bodyPr/>
                    <a:lstStyle/>
                    <a:p>
                      <a:endParaRPr lang="cs-CZ" b="1" dirty="0"/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653401259"/>
                  </a:ext>
                </a:extLst>
              </a:tr>
              <a:tr h="349158">
                <a:tc gridSpan="10"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CP typ A má gen na produkci </a:t>
                      </a:r>
                      <a:r>
                        <a:rPr lang="el-GR" sz="1200" b="1" u="none" strike="noStrike" dirty="0">
                          <a:effectLst/>
                        </a:rPr>
                        <a:t>α </a:t>
                      </a:r>
                      <a:r>
                        <a:rPr lang="cs-CZ" sz="1200" b="1" u="none" strike="noStrike" dirty="0">
                          <a:effectLst/>
                        </a:rPr>
                        <a:t>toxinu a může mít i gen na produkci ß2 toxinu 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α+, </a:t>
                      </a:r>
                      <a:r>
                        <a:rPr lang="cs-CZ" sz="1200" b="1" u="none" strike="noStrike">
                          <a:effectLst/>
                        </a:rPr>
                        <a:t>ß2+/-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E" sz="1200" b="1" u="none" strike="noStrike">
                          <a:effectLst/>
                        </a:rPr>
                        <a:t> </a:t>
                      </a:r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188214057"/>
                  </a:ext>
                </a:extLst>
              </a:tr>
              <a:tr h="185062">
                <a:tc gridSpan="10"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>
                          <a:effectLst/>
                        </a:rPr>
                        <a:t>CP typ C má gen na produkci </a:t>
                      </a:r>
                      <a:r>
                        <a:rPr lang="el-GR" sz="1200" b="1" u="none" strike="noStrike" dirty="0">
                          <a:effectLst/>
                        </a:rPr>
                        <a:t>α </a:t>
                      </a:r>
                      <a:r>
                        <a:rPr lang="cs-CZ" sz="1200" b="1" u="none" strike="noStrike" dirty="0">
                          <a:effectLst/>
                        </a:rPr>
                        <a:t>toxinu a musí mít  gen na produkci ß toxinu 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l-GR" sz="1200" b="1" u="none" strike="noStrike">
                          <a:effectLst/>
                        </a:rPr>
                        <a:t>α+, </a:t>
                      </a:r>
                      <a:r>
                        <a:rPr lang="cs-CZ" sz="1200" b="1" u="none" strike="noStrike">
                          <a:effectLst/>
                        </a:rPr>
                        <a:t>ß+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841090859"/>
                  </a:ext>
                </a:extLst>
              </a:tr>
              <a:tr h="177139">
                <a:tc gridSpan="3"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b="1"/>
                    </a:p>
                  </a:txBody>
                  <a:tcPr marL="5443" marR="5443" marT="544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b="1" dirty="0"/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232053707"/>
                  </a:ext>
                </a:extLst>
              </a:tr>
              <a:tr h="185062">
                <a:tc gridSpan="3">
                  <a:txBody>
                    <a:bodyPr/>
                    <a:lstStyle/>
                    <a:p>
                      <a:pPr algn="l" fontAlgn="b"/>
                      <a:r>
                        <a:rPr lang="cs-CZ" sz="1200" b="1" u="sng" strike="noStrike">
                          <a:effectLst/>
                        </a:rPr>
                        <a:t>Rotavirus A/C</a:t>
                      </a:r>
                      <a:endParaRPr lang="cs-CZ" sz="12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b="1"/>
                    </a:p>
                  </a:txBody>
                  <a:tcPr marL="5443" marR="5443" marT="544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b="1" dirty="0"/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843520518"/>
                  </a:ext>
                </a:extLst>
              </a:tr>
              <a:tr h="185062">
                <a:tc gridSpan="7"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>
                          <a:effectLst/>
                        </a:rPr>
                        <a:t>Rotavirus A je ve vakcíně Rokovac.</a:t>
                      </a:r>
                      <a:endParaRPr lang="cs-CZ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A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sz="1200" b="1" dirty="0"/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3106157919"/>
                  </a:ext>
                </a:extLst>
              </a:tr>
              <a:tr h="349158">
                <a:tc gridSpan="9"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 err="1">
                          <a:effectLst/>
                        </a:rPr>
                        <a:t>Rotavirus</a:t>
                      </a:r>
                      <a:r>
                        <a:rPr lang="cs-CZ" sz="1200" b="1" u="none" strike="noStrike" dirty="0">
                          <a:effectLst/>
                        </a:rPr>
                        <a:t> C není v žádné komerční vakcíně, řeší se feedbackem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832855656"/>
                  </a:ext>
                </a:extLst>
              </a:tr>
              <a:tr h="177139"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770464608"/>
                  </a:ext>
                </a:extLst>
              </a:tr>
              <a:tr h="177139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u="sng" strike="noStrike">
                          <a:effectLst/>
                        </a:rPr>
                        <a:t>E.coli</a:t>
                      </a:r>
                      <a:endParaRPr lang="cs-CZ" sz="1200" b="1" i="1" u="sng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200" b="1" i="1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797155806"/>
                  </a:ext>
                </a:extLst>
              </a:tr>
              <a:tr h="177139">
                <a:tc gridSpan="16"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 err="1">
                          <a:effectLst/>
                        </a:rPr>
                        <a:t>E.coli</a:t>
                      </a:r>
                      <a:r>
                        <a:rPr lang="cs-CZ" sz="1200" b="1" u="none" strike="noStrike" dirty="0">
                          <a:effectLst/>
                        </a:rPr>
                        <a:t> vyvolávající průjmy musí mít 1.) nějaký adherentní faktor (F4, F5, F6, F18, F41) a 2.) gen na produkci nějakého toxinu (LT, Sta, </a:t>
                      </a:r>
                      <a:r>
                        <a:rPr lang="cs-CZ" sz="1200" b="1" u="none" strike="noStrike" dirty="0" err="1">
                          <a:effectLst/>
                        </a:rPr>
                        <a:t>STb</a:t>
                      </a:r>
                      <a:r>
                        <a:rPr lang="cs-CZ" sz="1200" b="1" u="none" strike="noStrike" dirty="0">
                          <a:effectLst/>
                        </a:rPr>
                        <a:t>, </a:t>
                      </a:r>
                      <a:r>
                        <a:rPr lang="cs-CZ" sz="1200" b="1" u="none" strike="noStrike" dirty="0" err="1">
                          <a:effectLst/>
                        </a:rPr>
                        <a:t>eae</a:t>
                      </a:r>
                      <a:r>
                        <a:rPr lang="cs-CZ" sz="1200" b="1" u="none" strike="noStrike" dirty="0">
                          <a:effectLst/>
                        </a:rPr>
                        <a:t> A, EAST 1).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1448871123"/>
                  </a:ext>
                </a:extLst>
              </a:tr>
              <a:tr h="177139">
                <a:tc gridSpan="15">
                  <a:txBody>
                    <a:bodyPr/>
                    <a:lstStyle/>
                    <a:p>
                      <a:pPr algn="l" fontAlgn="b"/>
                      <a:r>
                        <a:rPr lang="cs-CZ" sz="1200" b="1" u="none" strike="noStrike" dirty="0" err="1">
                          <a:effectLst/>
                        </a:rPr>
                        <a:t>E.coli</a:t>
                      </a:r>
                      <a:r>
                        <a:rPr lang="cs-CZ" sz="1200" b="1" u="none" strike="noStrike" dirty="0">
                          <a:effectLst/>
                        </a:rPr>
                        <a:t> vyvolávající edémovou chorobu mají 1.) adherentní faktor F18 (nemusí být vždy přítomen) a 2.) gen na produkci toxinů Stx1 nebo Stx2.</a:t>
                      </a:r>
                      <a:endParaRPr lang="cs-CZ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443" marR="5443" marT="5443" marB="0" anchor="b"/>
                </a:tc>
                <a:extLst>
                  <a:ext uri="{0D108BD9-81ED-4DB2-BD59-A6C34878D82A}">
                    <a16:rowId xmlns:a16="http://schemas.microsoft.com/office/drawing/2014/main" val="2276941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77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4605"/>
            <a:ext cx="10515600" cy="1325563"/>
          </a:xfrm>
        </p:spPr>
        <p:txBody>
          <a:bodyPr/>
          <a:lstStyle/>
          <a:p>
            <a:pPr algn="ctr"/>
            <a:r>
              <a:rPr lang="cs-CZ" sz="4000" dirty="0" smtClean="0">
                <a:solidFill>
                  <a:srgbClr val="002060"/>
                </a:solidFill>
                <a:latin typeface="+mn-lt"/>
              </a:rPr>
              <a:t>Nejčastější dotazy</a:t>
            </a:r>
            <a:endParaRPr lang="cs-CZ" sz="40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" y="1333500"/>
            <a:ext cx="12192000" cy="55245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Mohu napsat do imunizačního programu vše co jde, ale potom dělat jen něco? </a:t>
            </a:r>
            <a:r>
              <a:rPr lang="en-AE" dirty="0" smtClean="0">
                <a:solidFill>
                  <a:srgbClr val="002060"/>
                </a:solidFill>
              </a:rPr>
              <a:t>–</a:t>
            </a:r>
            <a:r>
              <a:rPr lang="cs-CZ" dirty="0" smtClean="0">
                <a:solidFill>
                  <a:srgbClr val="002060"/>
                </a:solidFill>
              </a:rPr>
              <a:t> 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Mohu v průběhu doby plnění přidat onemocnění a žádat o její proplacení v rámci dotace? </a:t>
            </a:r>
            <a:r>
              <a:rPr lang="en-AE" dirty="0" smtClean="0">
                <a:solidFill>
                  <a:srgbClr val="002060"/>
                </a:solidFill>
              </a:rPr>
              <a:t>–</a:t>
            </a:r>
            <a:r>
              <a:rPr lang="cs-CZ" dirty="0" smtClean="0">
                <a:solidFill>
                  <a:srgbClr val="002060"/>
                </a:solidFill>
              </a:rPr>
              <a:t> 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Vakcinuji dle imunizačního plánu, ale není efekt a vakcinaci zastavím. Dostanu zaplacenu </a:t>
            </a:r>
            <a:r>
              <a:rPr lang="cs-CZ" dirty="0" err="1" smtClean="0">
                <a:solidFill>
                  <a:srgbClr val="002060"/>
                </a:solidFill>
              </a:rPr>
              <a:t>provakcinovanou</a:t>
            </a:r>
            <a:r>
              <a:rPr lang="cs-CZ" dirty="0" smtClean="0">
                <a:solidFill>
                  <a:srgbClr val="002060"/>
                </a:solidFill>
              </a:rPr>
              <a:t> část? </a:t>
            </a:r>
            <a:r>
              <a:rPr lang="en-AE" dirty="0" smtClean="0">
                <a:solidFill>
                  <a:srgbClr val="002060"/>
                </a:solidFill>
              </a:rPr>
              <a:t>–</a:t>
            </a:r>
            <a:r>
              <a:rPr lang="cs-CZ" dirty="0" smtClean="0">
                <a:solidFill>
                  <a:srgbClr val="002060"/>
                </a:solidFill>
              </a:rPr>
              <a:t> ANO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Potřebuji k sestavení imunizačního programu výsledky laboratorních vyšetření? </a:t>
            </a:r>
            <a:r>
              <a:rPr lang="en-AE" dirty="0">
                <a:solidFill>
                  <a:srgbClr val="002060"/>
                </a:solidFill>
              </a:rPr>
              <a:t>–</a:t>
            </a:r>
            <a:r>
              <a:rPr lang="cs-CZ" dirty="0" smtClean="0">
                <a:solidFill>
                  <a:srgbClr val="002060"/>
                </a:solidFill>
              </a:rPr>
              <a:t> 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Kdy musím vakcinovat? V době plnění (12 měsíců) nebo jen v retenčním období (9 měsíců)? </a:t>
            </a:r>
            <a:r>
              <a:rPr lang="en-AE" dirty="0">
                <a:solidFill>
                  <a:srgbClr val="002060"/>
                </a:solidFill>
              </a:rPr>
              <a:t>– </a:t>
            </a:r>
            <a:r>
              <a:rPr lang="cs-CZ" dirty="0" smtClean="0">
                <a:solidFill>
                  <a:srgbClr val="002060"/>
                </a:solidFill>
              </a:rPr>
              <a:t>V retenčním období, tj. pro 1. </a:t>
            </a:r>
            <a:r>
              <a:rPr lang="cs-CZ" dirty="0">
                <a:solidFill>
                  <a:srgbClr val="002060"/>
                </a:solidFill>
              </a:rPr>
              <a:t>rok </a:t>
            </a:r>
            <a:r>
              <a:rPr lang="cs-CZ" dirty="0" smtClean="0">
                <a:solidFill>
                  <a:srgbClr val="002060"/>
                </a:solidFill>
              </a:rPr>
              <a:t>dotačního programu od 1.6.2023 do 29.2.2024.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Proplácí se sazba, ale jen do výše nákupu vakcíny nebo sazba bez ohledu na nákup vakcíny? </a:t>
            </a:r>
            <a:r>
              <a:rPr lang="en-AE" dirty="0">
                <a:solidFill>
                  <a:srgbClr val="002060"/>
                </a:solidFill>
              </a:rPr>
              <a:t>– </a:t>
            </a:r>
            <a:r>
              <a:rPr lang="cs-CZ" dirty="0" smtClean="0">
                <a:solidFill>
                  <a:srgbClr val="002060"/>
                </a:solidFill>
              </a:rPr>
              <a:t>SAZBA bez ohledu na nákup vakcíny.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Je třeba dokládat k žádosti o proplacení faktury o nákupu vakcín? </a:t>
            </a:r>
            <a:r>
              <a:rPr lang="en-AE" dirty="0">
                <a:solidFill>
                  <a:srgbClr val="002060"/>
                </a:solidFill>
              </a:rPr>
              <a:t>–</a:t>
            </a:r>
            <a:r>
              <a:rPr lang="cs-CZ" dirty="0" smtClean="0">
                <a:solidFill>
                  <a:srgbClr val="002060"/>
                </a:solidFill>
              </a:rPr>
              <a:t> NE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Jak v letošním roce 2023? Žádost se podává od 15.4 do 15.5.2023 elektronicky v rámci Jednotné žádosti na SZIF.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>
                <a:solidFill>
                  <a:srgbClr val="002060"/>
                </a:solidFill>
              </a:rPr>
              <a:t>Kdy bude dotace proplacena? </a:t>
            </a:r>
            <a:r>
              <a:rPr lang="en-AE" dirty="0" smtClean="0">
                <a:solidFill>
                  <a:srgbClr val="002060"/>
                </a:solidFill>
              </a:rPr>
              <a:t>–</a:t>
            </a:r>
            <a:r>
              <a:rPr lang="cs-CZ" dirty="0" smtClean="0">
                <a:solidFill>
                  <a:srgbClr val="002060"/>
                </a:solidFill>
              </a:rPr>
              <a:t> Po ukončení dotačního období v následujícím roce.</a:t>
            </a: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 smtClean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cs-C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0301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70856" y="28210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sz="3600" dirty="0" smtClean="0">
                <a:solidFill>
                  <a:schemeClr val="tx2"/>
                </a:solidFill>
                <a:latin typeface="+mn-lt"/>
              </a:rPr>
              <a:t>Podpory v chovu prasat</a:t>
            </a:r>
            <a:r>
              <a:rPr lang="cs-CZ" sz="3600" dirty="0">
                <a:solidFill>
                  <a:schemeClr val="tx2"/>
                </a:solidFill>
                <a:latin typeface="+mn-lt"/>
              </a:rPr>
              <a:t/>
            </a:r>
            <a:br>
              <a:rPr lang="cs-CZ" sz="3600" dirty="0">
                <a:solidFill>
                  <a:schemeClr val="tx2"/>
                </a:solidFill>
                <a:latin typeface="+mn-lt"/>
              </a:rPr>
            </a:br>
            <a:endParaRPr lang="cs-CZ" sz="3600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" name="Zástupný symbol pro obsah 9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53" y="1304142"/>
            <a:ext cx="10944781" cy="4790485"/>
          </a:xfrm>
        </p:spPr>
      </p:pic>
      <p:sp>
        <p:nvSpPr>
          <p:cNvPr id="11" name="TextovéPole 10"/>
          <p:cNvSpPr txBox="1"/>
          <p:nvPr/>
        </p:nvSpPr>
        <p:spPr>
          <a:xfrm>
            <a:off x="50049" y="6213216"/>
            <a:ext cx="11977703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600" b="1" dirty="0">
                <a:solidFill>
                  <a:schemeClr val="tx2"/>
                </a:solidFill>
              </a:rPr>
              <a:t>Podpora vakcinace 422 mil. Kč, tj. 5.275 Kč na prasnici a rok, tj. 1,58 </a:t>
            </a:r>
            <a:r>
              <a:rPr lang="cs-CZ" sz="2600" b="1" dirty="0" smtClean="0">
                <a:solidFill>
                  <a:schemeClr val="tx2"/>
                </a:solidFill>
              </a:rPr>
              <a:t>Kč na </a:t>
            </a:r>
            <a:r>
              <a:rPr lang="cs-CZ" sz="2600" b="1" dirty="0">
                <a:solidFill>
                  <a:schemeClr val="tx2"/>
                </a:solidFill>
              </a:rPr>
              <a:t>kg produkce</a:t>
            </a:r>
          </a:p>
        </p:txBody>
      </p:sp>
    </p:spTree>
    <p:extLst>
      <p:ext uri="{BB962C8B-B14F-4D97-AF65-F5344CB8AC3E}">
        <p14:creationId xmlns:p14="http://schemas.microsoft.com/office/powerpoint/2010/main" val="383072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41259" y="4685919"/>
            <a:ext cx="6703469" cy="1325563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rgbClr val="002060"/>
                </a:solidFill>
              </a:rPr>
              <a:t>Děkuji za pozornost</a:t>
            </a:r>
            <a:endParaRPr lang="cs-CZ" dirty="0">
              <a:solidFill>
                <a:srgbClr val="002060"/>
              </a:solidFill>
            </a:endParaRPr>
          </a:p>
        </p:txBody>
      </p:sp>
      <p:pic>
        <p:nvPicPr>
          <p:cNvPr id="1025" name="Picture 1" descr="VEZ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651" y="3992232"/>
            <a:ext cx="3774331" cy="2781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09687" y="92597"/>
            <a:ext cx="9708833" cy="3816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76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4252"/>
            <a:ext cx="12103768" cy="21519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§3 Žadatel o poskytnutí dotace</a:t>
            </a: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Žadatel podle odstavce 1 nebo organizační složka státu podle odstavce 2 (dále jen „žadatel“) chová hospodářská zvířata, která jsou předmětem dotace, na hospodářství evidovaném v ústřední evidenci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 celou dobu, kdy </a:t>
            </a:r>
            <a:r>
              <a:rPr lang="cs-CZ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 plní podmínky opatření zvýšení obranyschopnosti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chovu prasat vakcinací, a to </a:t>
            </a:r>
            <a:r>
              <a:rPr lang="cs-CZ" b="1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období od 1. března příslušného kalendářního roku, za který má být dotace poskytnuta, do posledního dne měsíce února následujícího kalendářního roku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(dále jen „doba plnění podmínek“)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uvedeném v žádosti o poskytnutí dotace (dále jen „hospodářství“).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72190" y="2085025"/>
            <a:ext cx="1209574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§4 Žádost o poskytnutí dotace</a:t>
            </a:r>
          </a:p>
          <a:p>
            <a:r>
              <a:rPr lang="cs-CZ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(1)Žádost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</a:rPr>
              <a:t>o poskytnutí dotace žadatel doručí Státnímu zemědělskému intervenčnímu fondu (dále jen „Fond“) </a:t>
            </a:r>
            <a:r>
              <a:rPr lang="cs-CZ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do 15. května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</a:rPr>
              <a:t>příslušného kalendářního </a:t>
            </a:r>
            <a:r>
              <a:rPr lang="cs-CZ" u="sng" dirty="0" smtClean="0">
                <a:latin typeface="Arial" panose="020B0604020202020204" pitchFamily="34" charset="0"/>
                <a:ea typeface="Times New Roman" panose="02020603050405020304" pitchFamily="18" charset="0"/>
              </a:rPr>
              <a:t>roku </a:t>
            </a:r>
            <a:r>
              <a:rPr lang="cs-CZ" u="sng" dirty="0"/>
              <a:t>poskytnuta, a to na formuláři vydaném Fondem pro příslušný kalendářní rok v rámci </a:t>
            </a:r>
            <a:r>
              <a:rPr lang="cs-CZ" b="1" u="sng" dirty="0"/>
              <a:t>jednotné žádosti.</a:t>
            </a:r>
            <a:endParaRPr lang="cs-CZ" b="1" dirty="0"/>
          </a:p>
          <a:p>
            <a:r>
              <a:rPr lang="cs-CZ" dirty="0" smtClean="0"/>
              <a:t>(2)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72190" y="3178867"/>
            <a:ext cx="12119810" cy="3352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Žádost o poskytnutí dotace podle odstavce 1 obsahuje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	náležitosti stanovené v § 3 odst. 2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zákona o zemědělství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cs-CZ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ŽADATEL, BANKOVNÍ ÚČET, ÚČEL</a:t>
            </a:r>
            <a:endParaRPr lang="cs-CZ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uvedení kategorií prasat, na které žadatel o poskytnutí dotace žádá,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prohlášení o tom, že se žadatel zavazuje dodržovat pravidla podmíněnosti uvedená v nařízení vlády upravujícím pravidla podmíněnosti plateb zemědělcům,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	seznam registračních čísel hospodářství, na kterých žadatel plní podmínky opatření zvýšení obranyschopnosti v chovu prasat vakcinací po celou dobu plnění podmínek,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 seznam čísel trvalých objektů, které žadatel využívá pro chov jednotlivých kategorií prasat po celou dobu plnění podmínek a které přísluší k hospodářství,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f) počet zvířat v jednotlivých kategoriích prasat, u kterých bude žadatel plnit podmínky stanovené tímto nařízením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g)	seznam patogenů, proti kterým bude žadatel prasata v jednotlivých kategoriích na hospodářství vakcinovat.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77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-22781"/>
            <a:ext cx="12192000" cy="305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340" indent="22860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(3) Přílohou žádosti podle odstavce 1 je imunizační program pro jednotlivá hospodářství, který obsahuje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	pořadové číslo imunizačního programu,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	období, na které je imunizační program zpracován,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	registrační číslo hospodářství,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	kategorie prasat podle § 2 odst. 1, které bude chovatel na hospodářství vakcinovat</a:t>
            </a: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SELATA, VÝKRM, P, P</a:t>
            </a:r>
            <a:endParaRPr lang="cs-CZ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e)	popis vakcinace, která je v chovu prováděna a není podporována tímto nařízením nebo je podporována </a:t>
            </a: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v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rámci jiných dotačních programů,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f)	</a:t>
            </a: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sezn</a:t>
            </a:r>
            <a:r>
              <a:rPr lang="cs-CZ" strike="sngStrike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patogenů podle § 7, proti kterým budou prasata v jednotlivých kategoriích vakcinována, </a:t>
            </a:r>
            <a:r>
              <a:rPr lang="cs-CZ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SAZBY</a:t>
            </a:r>
            <a:endParaRPr lang="cs-CZ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g)	identifikaci veterinárního lékaře a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h)	potvrzení veterinárního lékaře opatřené podpisem.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3136207"/>
            <a:ext cx="12192000" cy="36486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(1) Fond poskytne dotaci v plné výši, jestliže žadatel po celé období, které trvá 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1. června příslušného kalendářního roku, za který má být dotace poskytnuta, do posledního dne měsíce února následujícího kalendářního roku (dále jen „retenční období“)  </a:t>
            </a:r>
            <a:endParaRPr lang="cs-CZ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v souladu s podmínkami stanovenými tímto nařízením a imunizačním programem podle § 4 odst. 3 vakcinuje jednotlivé kategorie prasat proti patogenům infekčních onemocnění prasat, </a:t>
            </a:r>
            <a:r>
              <a:rPr lang="cs-CZ" b="1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VIZ BOD (3) výše</a:t>
            </a:r>
            <a:endParaRPr lang="cs-CZ" b="1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vede průběžně, nejpozději následující den po provedeném úkonu, evidenci o nákupu a použití vakcín aplikovaných proti patogenům uvedeným v žádosti o poskytnutí dotace a zachází s nimi v souladu s požadavky stanovenými jiným právním předpisem a předpisem Evropské unie</a:t>
            </a:r>
            <a:r>
              <a:rPr lang="cs-CZ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3)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uchovává daňové, účetní nebo jiné doklady o nákupu vakcín použitých v rámci opatření zvýšení obranyschopnosti v chovu prasat vakcinací podle hospodářství, na kterém byly aplikovány, a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d)	označí jednotlivé prostory s uvedením chované kategorie prasat podle § 2 odst. 1 v případě, že v rámci trvalého objektu podle § 4 odst. 2 písm. e) chová více kategorií prasat</a:t>
            </a:r>
            <a:r>
              <a:rPr lang="cs-CZ" dirty="0" smtClean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68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01196"/>
            <a:ext cx="12192000" cy="44332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 Fond poskytne dotaci v plné výši, jestliže žadatel po celou dobu plnění podmínek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	eviduje prasata v ústřední evidenci,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</a:rPr>
              <a:t>b)	na uvedeném hospodářství chová hospodářská zvířata tak, aby nedocházelo k jejich týrání nebo usmrcování nepovoleným způsobem</a:t>
            </a:r>
            <a:r>
              <a:rPr lang="cs-CZ" baseline="30000" dirty="0">
                <a:latin typeface="Arial" panose="020B0604020202020204" pitchFamily="34" charset="0"/>
                <a:cs typeface="Times New Roman" panose="02020603050405020304" pitchFamily="18" charset="0"/>
                <a:hlinkClick r:id="rId2" action="ppaction://hlinkfile"/>
              </a:rPr>
              <a:t>4)</a:t>
            </a:r>
            <a:r>
              <a:rPr lang="cs-CZ" dirty="0">
                <a:latin typeface="Arial" panose="020B0604020202020204" pitchFamily="34" charset="0"/>
              </a:rPr>
              <a:t>, a</a:t>
            </a:r>
            <a:endParaRPr lang="cs-CZ" dirty="0"/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	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dodržuje pravidla podmíněnosti uvedená v nařízení vlády upravujícím pravidla podmíněnosti plateb zemědělcům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(3) Za způsobilé zvíře podle § 2 odst. 2 písm. a) až d) se pro účely tohoto opatření považuje zvíře, u kterého byla během retenčního období provedena kompletní ukončená vakcinace proti onemocnění vyvolanému patogenem pro danou kategorii prasat v souladu s imunizačním programem (dále jen „kompletní vakcinace“).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(4) Fond poskytne dotaci na počet velkých dobytčích jednotek stanovený podle počtu zjištěných zvířat v jednotlivých kategoriích prasat podle § 2 odst. 1 během celého retenčního období na hospodářství, splňujících podmínky stanovené tímto nařízením.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4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2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04274" y="411181"/>
            <a:ext cx="11919284" cy="424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6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Hlášení o provedené kompletní vakcinaci 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(1) Žadatel zašle elektronicky po ukončení retenčního období Fondu na formuláři vydaném Fondem pro příslušný kalendářní rok hlášení o celkovém počtu způsobilých prasat v jednotlivých kategoriích, u kterých byla provedena kompletní vakcinace (dále jen „konečné hlášení“) samostatně za každé hospodářství a potvrzené ošetřujícím veterinárním lékařem.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 V konečném hlášení dále žadatel uvede seznam patogenů, proti kterým byla prasata v jednotlivých kategoriích vakcinována v souladu s imunizačním programem.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(3) Konečné hlášení podá žadatel </a:t>
            </a: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Fondu nejpozději dvacátý den po ukončení retenčního období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za které je hlášení zasíláno. 	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721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521368" y="1346262"/>
            <a:ext cx="11261558" cy="4413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cs-CZ" dirty="0"/>
              <a:t>§ 7</a:t>
            </a:r>
          </a:p>
          <a:p>
            <a:r>
              <a:rPr lang="cs-CZ" dirty="0"/>
              <a:t> </a:t>
            </a:r>
          </a:p>
          <a:p>
            <a:r>
              <a:rPr lang="cs-CZ" b="1" dirty="0"/>
              <a:t>Výše dotace </a:t>
            </a:r>
            <a:endParaRPr lang="cs-CZ" dirty="0"/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(2) Dotace za příslušný kalendářní rok se vypočte jako součin počtu velkých dobytčích jednotek zjištěných zvířat v jednotlivých kategoriích prasat podle § 2 odst. 1 a sazeb uvedených v odstavci 1.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(3) Fond poskytne dotaci v měně České republiky; sazba dotace podle odstavce 1 se přepočte podle směnného kurzu k 31. prosinci roku předcházejícímu roku, za který se platba poskytuje, a který je uveřejněn v Úředním věstníku Evropské unie. Není-li k tomuto datu směnný kurz stanoven, použije se nejbližší předcházející.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(4) Fond dotaci na hospodářství žadatele neposkytne v případě, že alespoň jeden z trvalých objektů, uvedený v žádosti o poskytnutí dotace, se nachází na území hlavního města Prahy</a:t>
            </a:r>
            <a:r>
              <a:rPr lang="cs-CZ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 action="ppaction://hlinkfile"/>
              </a:rPr>
              <a:t>4)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>
              <a:lnSpc>
                <a:spcPct val="107000"/>
              </a:lnSpc>
              <a:spcAft>
                <a:spcPts val="0"/>
              </a:spcAft>
            </a:pPr>
            <a:r>
              <a:rPr lang="cs-CZ" sz="1400" baseline="300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4)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Příloha č. 1 k zákonu č. 131/2000 Sb.</a:t>
            </a:r>
            <a:r>
              <a:rPr lang="cs-CZ" sz="14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 hlavním městě Praze.</a:t>
            </a:r>
            <a:endParaRPr lang="cs-CZ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453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sz="3600" dirty="0" smtClean="0">
                <a:solidFill>
                  <a:schemeClr val="tx2"/>
                </a:solidFill>
                <a:latin typeface="+mn-lt"/>
                <a:cs typeface="Calibri" panose="020F0502020204030204" pitchFamily="34" charset="0"/>
              </a:rPr>
              <a:t>Vakcinace v rukou státu</a:t>
            </a:r>
            <a:endParaRPr lang="cs-CZ" altLang="cs-CZ" sz="3600" dirty="0">
              <a:solidFill>
                <a:schemeClr val="tx2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946883" y="1600201"/>
            <a:ext cx="10355705" cy="452596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ČR byla vždy v minulosti úspěšná v likvidaci nebezpečných nákaz</a:t>
            </a:r>
          </a:p>
          <a:p>
            <a:pPr>
              <a:defRPr/>
            </a:pP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Součinnost:</a:t>
            </a:r>
          </a:p>
          <a:p>
            <a:pPr marL="0" indent="0">
              <a:buNone/>
              <a:defRPr/>
            </a:pP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  - Státní veterinární správa, Ministerstvo zemědělství, ÚSKVBL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  <a:cs typeface="Calibri" pitchFamily="34" charset="0"/>
              </a:rPr>
              <a:t> 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 - Výzkumné a univerzitní pracoviště - </a:t>
            </a:r>
            <a:r>
              <a:rPr lang="cs-CZ" dirty="0" err="1" smtClean="0">
                <a:solidFill>
                  <a:schemeClr val="tx2"/>
                </a:solidFill>
                <a:cs typeface="Calibri" pitchFamily="34" charset="0"/>
              </a:rPr>
              <a:t>VÚVeL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, VFU aj.</a:t>
            </a: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  <a:cs typeface="Calibri" pitchFamily="34" charset="0"/>
              </a:rPr>
              <a:t> 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 - </a:t>
            </a:r>
            <a:r>
              <a:rPr lang="cs-CZ" dirty="0">
                <a:solidFill>
                  <a:schemeClr val="tx2"/>
                </a:solidFill>
                <a:cs typeface="Calibri" pitchFamily="34" charset="0"/>
              </a:rPr>
              <a:t>Výrobci diagnostik, sér a vakcín </a:t>
            </a:r>
            <a:endParaRPr lang="cs-CZ" dirty="0" smtClean="0">
              <a:solidFill>
                <a:schemeClr val="tx2"/>
              </a:solidFill>
              <a:cs typeface="Calibri" pitchFamily="34" charset="0"/>
            </a:endParaRPr>
          </a:p>
          <a:p>
            <a:pPr marL="0" indent="0">
              <a:buNone/>
              <a:defRPr/>
            </a:pPr>
            <a:r>
              <a:rPr lang="cs-CZ" dirty="0">
                <a:solidFill>
                  <a:schemeClr val="tx2"/>
                </a:solidFill>
                <a:cs typeface="Calibri" pitchFamily="34" charset="0"/>
              </a:rPr>
              <a:t> </a:t>
            </a: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 - SCHP    </a:t>
            </a:r>
          </a:p>
          <a:p>
            <a:pPr marL="0" indent="0">
              <a:buNone/>
              <a:defRPr/>
            </a:pP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  - Chovatelé</a:t>
            </a:r>
          </a:p>
          <a:p>
            <a:pPr marL="0" indent="0">
              <a:buNone/>
              <a:defRPr/>
            </a:pPr>
            <a:r>
              <a:rPr lang="cs-CZ" dirty="0" smtClean="0">
                <a:solidFill>
                  <a:schemeClr val="tx2"/>
                </a:solidFill>
                <a:cs typeface="Calibri" pitchFamily="34" charset="0"/>
              </a:rPr>
              <a:t>   - Praktičtí veterinární lékaři</a:t>
            </a:r>
          </a:p>
          <a:p>
            <a:pPr>
              <a:defRPr/>
            </a:pPr>
            <a:endParaRPr lang="cs-CZ" dirty="0" smtClean="0">
              <a:solidFill>
                <a:schemeClr val="tx2"/>
              </a:solidFill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" y="100383"/>
            <a:ext cx="12111788" cy="6315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§ 8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cs-CZ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Snížení nebo neposkytnutí dotace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(1)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Dotace za příslušný kalendářní rok se pro danou kategorii prasat na hospodářství neposkytne, zjistí-li Fond, že žadatel nedodržel podmínku stanovenou v § 3 odst. 1 nebo 3, § 4 odst. 3, § 5 odst. 1 písm. a) nebo b), § 5 odst. 2 písm. a) nebo v § 6 odst. 1.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(2)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Dotace za příslušný kalendářní rok se neposkytne, zjistí-li Fond, že žadatel nedodržel podmínky stanovené v § 5 odst. 2 písm. b) anebo pokud žadatel na některém ze svých hospodářství porušil § 2,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action="ppaction://hlinkfile"/>
              </a:rPr>
              <a:t>4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nebo 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action="ppaction://hlinkfile"/>
              </a:rPr>
              <a:t>5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zákona na ochranu zvířat proti týrání.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(3)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Zjistí-li Fond, že počet velkých dobytčích jednotek zjištěných zvířat chovaných žadatelem v retenčním období je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vyšší než počet velkých dobytčích jednotek uvedený v žádosti o poskytnutí dotace podle § 4 odst. 1 pro danou kategorii prasat na hospodářství žadatele, použije pro výpočet dotace počet velkých dobytčích jednotek uvedený v této žádosti, nebo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0340" indent="-180340" algn="just">
              <a:lnSpc>
                <a:spcPct val="107000"/>
              </a:lnSpc>
              <a:spcAft>
                <a:spcPts val="0"/>
              </a:spcAft>
            </a:pP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nižší než počet velkých dobytčích jednotek uvedený v žádosti o poskytnutí dotace podle § 4 odst. 1, dotaci pro danou kategorii prasat na hospodářství sníží, popřípadě dotaci neposkytne.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07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93033" y="1044840"/>
            <a:ext cx="11470104" cy="42414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(4)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Zjistí-li Fond, že žadatel nedodržel podmínku stanovenou v § 4 odst. 2 písm. e), dotaci pro danou kategorii prasat na hospodářství sníží o 3 %.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(5)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Zjistí-li Fond, že žadatel nedodržel podmínku stanovenou v § 5 odst. 1 písm. c), sníží dotaci pro danou kategorii prasat na hospodářství o 20 %.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(6)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Zjistí-li Fond, že žadatel nedodržel podmínku stanovenou v § 5 odst. 1 písm. d), sníží dotaci pro danou kategorii prasat na hospodářství o 10 %.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(7) </a:t>
            </a:r>
            <a:r>
              <a:rPr lang="cs-CZ" u="sng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Zjistí-li Fond, že žadatel nedodržel lhůtu stanovenou v § 6 odst. 3, avšak podal hlášení nejpozději do 30 dnů po ukončení retenčního období, dotaci pro danou kategorii prasat na hospodářství sníží o 3%.</a:t>
            </a: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0215" algn="just">
              <a:lnSpc>
                <a:spcPct val="107000"/>
              </a:lnSpc>
              <a:spcAft>
                <a:spcPts val="0"/>
              </a:spcAft>
            </a:pPr>
            <a:r>
              <a:rPr lang="cs-CZ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(8) Limit pro stanovení výpočtu snížení nebo neposkytnutí dotace pro kategorii podle § 2 odst. 1 písm. a) je 15 selat. </a:t>
            </a:r>
            <a:endParaRPr lang="cs-CZ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577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742392"/>
              </p:ext>
            </p:extLst>
          </p:nvPr>
        </p:nvGraphicFramePr>
        <p:xfrm>
          <a:off x="209725" y="596580"/>
          <a:ext cx="11702642" cy="3186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8746">
                  <a:extLst>
                    <a:ext uri="{9D8B030D-6E8A-4147-A177-3AD203B41FA5}">
                      <a16:colId xmlns:a16="http://schemas.microsoft.com/office/drawing/2014/main" val="358605536"/>
                    </a:ext>
                  </a:extLst>
                </a:gridCol>
                <a:gridCol w="6363896">
                  <a:extLst>
                    <a:ext uri="{9D8B030D-6E8A-4147-A177-3AD203B41FA5}">
                      <a16:colId xmlns:a16="http://schemas.microsoft.com/office/drawing/2014/main" val="1044024701"/>
                    </a:ext>
                  </a:extLst>
                </a:gridCol>
              </a:tblGrid>
              <a:tr h="7965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Druh a kategorie hospodářských zvířat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Koeficient přepočtu na velké dobytčí jednotky (VDJ)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972677004"/>
                  </a:ext>
                </a:extLst>
              </a:tr>
              <a:tr h="796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Prasničky a prasnice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0,50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83191717"/>
                  </a:ext>
                </a:extLst>
              </a:tr>
              <a:tr h="796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Selata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0,03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548511551"/>
                  </a:ext>
                </a:extLst>
              </a:tr>
              <a:tr h="79651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Prasata ve výkrmu 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0,30</a:t>
                      </a:r>
                      <a:endParaRPr lang="cs-CZ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623954317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96942" y="4953173"/>
            <a:ext cx="788775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Přepočítávací koeficienty hospodářských zvířat na velké dobytčí jednotky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Pozn.: 1 rokem se rozumí 365 dnů, 1 měsícem se rozumí 30 kalendářních dnů.</a:t>
            </a: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7055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3000"/>
          </a:xfrm>
        </p:spPr>
        <p:txBody>
          <a:bodyPr/>
          <a:lstStyle/>
          <a:p>
            <a:r>
              <a:rPr lang="cs-CZ" altLang="cs-CZ" sz="3600" dirty="0" smtClean="0">
                <a:solidFill>
                  <a:schemeClr val="tx2"/>
                </a:solidFill>
                <a:latin typeface="+mn-lt"/>
                <a:cs typeface="Calibri" panose="020F0502020204030204" pitchFamily="34" charset="0"/>
              </a:rPr>
              <a:t>Vakcinace v rukou státu </a:t>
            </a:r>
            <a:r>
              <a:rPr lang="cs-CZ" altLang="cs-CZ" sz="3600" dirty="0">
                <a:solidFill>
                  <a:schemeClr val="tx2"/>
                </a:solidFill>
                <a:latin typeface="+mn-lt"/>
                <a:cs typeface="Calibri" panose="020F0502020204030204" pitchFamily="34" charset="0"/>
              </a:rPr>
              <a:t>- SLAK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92308" y="914401"/>
            <a:ext cx="10375692" cy="5748727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1897 </a:t>
            </a:r>
            <a:r>
              <a:rPr lang="cs-CZ" altLang="cs-CZ" u="sng" dirty="0">
                <a:solidFill>
                  <a:schemeClr val="tx2"/>
                </a:solidFill>
                <a:cs typeface="Calibri" panose="020F0502020204030204" pitchFamily="34" charset="0"/>
              </a:rPr>
              <a:t>Friedrich </a:t>
            </a:r>
            <a:r>
              <a:rPr lang="cs-CZ" altLang="cs-CZ" u="sng" dirty="0" err="1">
                <a:solidFill>
                  <a:schemeClr val="tx2"/>
                </a:solidFill>
                <a:cs typeface="Calibri" panose="020F0502020204030204" pitchFamily="34" charset="0"/>
              </a:rPr>
              <a:t>Loeffler</a:t>
            </a:r>
            <a:r>
              <a:rPr lang="cs-CZ" altLang="cs-CZ" u="sng" dirty="0">
                <a:solidFill>
                  <a:schemeClr val="tx2"/>
                </a:solidFill>
                <a:cs typeface="Calibri" panose="020F0502020204030204" pitchFamily="34" charset="0"/>
              </a:rPr>
              <a:t> </a:t>
            </a:r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a Paul </a:t>
            </a:r>
            <a:r>
              <a:rPr lang="cs-CZ" altLang="cs-CZ" dirty="0" err="1">
                <a:solidFill>
                  <a:schemeClr val="tx2"/>
                </a:solidFill>
                <a:cs typeface="Calibri" panose="020F0502020204030204" pitchFamily="34" charset="0"/>
              </a:rPr>
              <a:t>Frosch</a:t>
            </a:r>
            <a:endParaRPr lang="cs-CZ" altLang="cs-CZ" dirty="0">
              <a:solidFill>
                <a:schemeClr val="tx2"/>
              </a:solidFill>
              <a:cs typeface="Calibri" panose="020F0502020204030204" pitchFamily="34" charset="0"/>
            </a:endParaRPr>
          </a:p>
          <a:p>
            <a:r>
              <a:rPr lang="cs-CZ" altLang="cs-CZ" b="1" dirty="0">
                <a:solidFill>
                  <a:schemeClr val="tx2"/>
                </a:solidFill>
                <a:cs typeface="Calibri" panose="020F0502020204030204" pitchFamily="34" charset="0"/>
              </a:rPr>
              <a:t>První virus způsobující onemocnění zvířat </a:t>
            </a:r>
            <a:r>
              <a:rPr lang="cs-CZ" altLang="cs-CZ" sz="1400" dirty="0">
                <a:solidFill>
                  <a:schemeClr val="tx2"/>
                </a:solidFill>
                <a:cs typeface="Calibri" panose="020F0502020204030204" pitchFamily="34" charset="0"/>
              </a:rPr>
              <a:t>(1892 – virus tabákové mozaiky)</a:t>
            </a:r>
          </a:p>
          <a:p>
            <a:r>
              <a:rPr lang="cs-CZ" altLang="cs-CZ" b="1" dirty="0" err="1">
                <a:solidFill>
                  <a:schemeClr val="tx2"/>
                </a:solidFill>
                <a:cs typeface="Calibri" panose="020F0502020204030204" pitchFamily="34" charset="0"/>
              </a:rPr>
              <a:t>Aftizace</a:t>
            </a:r>
            <a:r>
              <a:rPr lang="cs-CZ" altLang="cs-CZ" b="1" dirty="0">
                <a:solidFill>
                  <a:schemeClr val="tx2"/>
                </a:solidFill>
                <a:cs typeface="Calibri" panose="020F0502020204030204" pitchFamily="34" charset="0"/>
              </a:rPr>
              <a:t> </a:t>
            </a:r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(</a:t>
            </a:r>
            <a:r>
              <a:rPr lang="cs-CZ" altLang="cs-CZ" dirty="0" err="1">
                <a:solidFill>
                  <a:schemeClr val="tx2"/>
                </a:solidFill>
                <a:cs typeface="Calibri" panose="020F0502020204030204" pitchFamily="34" charset="0"/>
              </a:rPr>
              <a:t>věchtování</a:t>
            </a:r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), 1871 v Prusku uzákoněna</a:t>
            </a:r>
          </a:p>
          <a:p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Evropské pandemie v letech 1937-39, 1951-52</a:t>
            </a:r>
          </a:p>
          <a:p>
            <a:r>
              <a:rPr lang="cs-CZ" altLang="cs-CZ" b="1" dirty="0">
                <a:solidFill>
                  <a:schemeClr val="tx2"/>
                </a:solidFill>
                <a:cs typeface="Calibri" panose="020F0502020204030204" pitchFamily="34" charset="0"/>
              </a:rPr>
              <a:t>Od 50. let v evropských zemích vakcinace</a:t>
            </a:r>
          </a:p>
          <a:p>
            <a:r>
              <a:rPr lang="cs-CZ" altLang="cs-CZ" b="1" dirty="0">
                <a:solidFill>
                  <a:schemeClr val="tx2"/>
                </a:solidFill>
                <a:cs typeface="Calibri" panose="020F0502020204030204" pitchFamily="34" charset="0"/>
              </a:rPr>
              <a:t>Poslední výskyt v ČR v roce 1975</a:t>
            </a:r>
          </a:p>
          <a:p>
            <a:r>
              <a:rPr lang="cs-CZ" altLang="cs-CZ" b="1" dirty="0">
                <a:solidFill>
                  <a:schemeClr val="tx2"/>
                </a:solidFill>
                <a:cs typeface="Calibri" panose="020F0502020204030204" pitchFamily="34" charset="0"/>
              </a:rPr>
              <a:t>1.1.1990 zákaz vakcinace</a:t>
            </a:r>
          </a:p>
          <a:p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2001 Anglie, 4 mil. kusů, 360 mil €, 2060 ohnisek, ilegální dovoz masa, přikrmování prasat kuchyňským odpadem</a:t>
            </a:r>
          </a:p>
          <a:p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2011 Bulharsko, divoké prase</a:t>
            </a:r>
          </a:p>
          <a:p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Ilegální obchod, únik z laboratoře (</a:t>
            </a:r>
            <a:r>
              <a:rPr lang="cs-CZ" altLang="cs-CZ" sz="2600" dirty="0">
                <a:solidFill>
                  <a:schemeClr val="tx2"/>
                </a:solidFill>
                <a:cs typeface="Calibri" panose="020F0502020204030204" pitchFamily="34" charset="0"/>
              </a:rPr>
              <a:t>Rusko 1993, Anglie 2007)</a:t>
            </a:r>
          </a:p>
          <a:p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Rizikové země: Turecko, Rusko, severní Afrika </a:t>
            </a:r>
            <a:endParaRPr lang="cs-CZ" altLang="cs-CZ" dirty="0" smtClean="0">
              <a:solidFill>
                <a:schemeClr val="tx2"/>
              </a:solidFill>
              <a:cs typeface="Calibri" panose="020F0502020204030204" pitchFamily="34" charset="0"/>
            </a:endParaRPr>
          </a:p>
          <a:p>
            <a:r>
              <a:rPr lang="cs-CZ" altLang="cs-CZ" dirty="0" smtClean="0">
                <a:solidFill>
                  <a:schemeClr val="tx2"/>
                </a:solidFill>
                <a:cs typeface="Calibri" panose="020F0502020204030204" pitchFamily="34" charset="0"/>
              </a:rPr>
              <a:t>Prof. Kouba, 1964, eradikace SLAK v Mongolsku, ČS vakcína A+O</a:t>
            </a:r>
            <a:endParaRPr lang="cs-CZ" altLang="cs-CZ" dirty="0">
              <a:solidFill>
                <a:schemeClr val="tx2"/>
              </a:solidFill>
              <a:cs typeface="Calibri" panose="020F0502020204030204" pitchFamily="34" charset="0"/>
            </a:endParaRPr>
          </a:p>
        </p:txBody>
      </p:sp>
      <p:sp>
        <p:nvSpPr>
          <p:cNvPr id="8196" name="Rectangle 1"/>
          <p:cNvSpPr>
            <a:spLocks noChangeArrowheads="1"/>
          </p:cNvSpPr>
          <p:nvPr/>
        </p:nvSpPr>
        <p:spPr bwMode="auto">
          <a:xfrm>
            <a:off x="1981201" y="3356661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cs-CZ">
                <a:solidFill>
                  <a:schemeClr val="tx2"/>
                </a:solidFill>
                <a:latin typeface="+mn-lt"/>
              </a:rPr>
              <a:t/>
            </a:r>
            <a:br>
              <a:rPr lang="en-US" altLang="cs-CZ">
                <a:solidFill>
                  <a:schemeClr val="tx2"/>
                </a:solidFill>
                <a:latin typeface="+mn-lt"/>
              </a:rPr>
            </a:br>
            <a:endParaRPr lang="en-US" altLang="cs-CZ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8197" name="Picture 6" descr="https://upload.wikimedia.org/wikipedia/commons/e/e4/Foot_and_mouth_disease_in_mout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4788567"/>
            <a:ext cx="3052271" cy="2084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8" descr="Prof. Friedrich Loeffl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8144" y="1"/>
            <a:ext cx="1763842" cy="2719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10428688" y="2752914"/>
            <a:ext cx="1786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altLang="cs-CZ" dirty="0">
                <a:solidFill>
                  <a:schemeClr val="tx2"/>
                </a:solidFill>
                <a:cs typeface="Calibri" panose="020F0502020204030204" pitchFamily="34" charset="0"/>
              </a:rPr>
              <a:t>Friedrich </a:t>
            </a:r>
            <a:r>
              <a:rPr lang="cs-CZ" altLang="cs-CZ" dirty="0" err="1">
                <a:solidFill>
                  <a:schemeClr val="tx2"/>
                </a:solidFill>
                <a:cs typeface="Calibri" panose="020F0502020204030204" pitchFamily="34" charset="0"/>
              </a:rPr>
              <a:t>Loeffler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417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648930" y="228600"/>
            <a:ext cx="11090786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cs-CZ" altLang="cs-CZ" sz="36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Vakcinace v rukou státu - </a:t>
            </a:r>
            <a:r>
              <a:rPr lang="cs-CZ" altLang="cs-CZ" sz="3600" dirty="0" err="1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Aujeszkyho</a:t>
            </a:r>
            <a:r>
              <a:rPr lang="cs-CZ" altLang="cs-CZ" sz="3600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36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choroba</a:t>
            </a:r>
            <a:endParaRPr lang="en-GB" altLang="cs-CZ" sz="36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" y="1760538"/>
            <a:ext cx="12192000" cy="410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Celosvětově rozšířené onemocnění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Evropě i přes výraznou snahu nedošlo k eliminaci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ČR metody </a:t>
            </a:r>
            <a:r>
              <a:rPr lang="cs-CZ" altLang="cs-CZ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stamping</a:t>
            </a:r>
            <a:r>
              <a:rPr lang="cs-CZ" altLang="cs-CZ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400" b="1" dirty="0" err="1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out</a:t>
            </a:r>
            <a:r>
              <a:rPr lang="cs-CZ" altLang="cs-CZ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nebo vakcinace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b="1" dirty="0" smtClean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cs-CZ" altLang="cs-CZ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ČR byl ozdravovací program ukončen v roce 1987 a v roce 1988 byla ČR uznána OIE zemí prostou ACH 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roce 2004 potvrzen statut ČR v EU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roce 2003 ohnisko u domácích prasat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b="1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Prase divoké je však i v ČR hostitelem a rezervoárem</a:t>
            </a: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 psů onemocnění imituje infekci vzteklinou </a:t>
            </a:r>
            <a:endParaRPr lang="cs-CZ" altLang="cs-CZ" sz="2400" dirty="0" smtClean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Studie </a:t>
            </a:r>
            <a:r>
              <a:rPr lang="cs-CZ" altLang="cs-CZ" sz="2400" dirty="0" err="1" smtClean="0">
                <a:solidFill>
                  <a:schemeClr val="tx2"/>
                </a:solidFill>
                <a:latin typeface="Calibri" panose="020F0502020204030204" pitchFamily="34" charset="0"/>
              </a:rPr>
              <a:t>séropozitivity</a:t>
            </a:r>
            <a:r>
              <a:rPr lang="cs-CZ" altLang="cs-CZ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 u divočáků v </a:t>
            </a: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</a:rPr>
              <a:t>r</a:t>
            </a:r>
            <a:r>
              <a:rPr lang="cs-CZ" altLang="cs-CZ" sz="2400" dirty="0" smtClean="0">
                <a:solidFill>
                  <a:schemeClr val="tx2"/>
                </a:solidFill>
                <a:latin typeface="Calibri" panose="020F0502020204030204" pitchFamily="34" charset="0"/>
              </a:rPr>
              <a:t>oce </a:t>
            </a: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</a:rPr>
              <a:t>2017: </a:t>
            </a:r>
            <a:r>
              <a:rPr lang="cs-CZ" altLang="cs-CZ" sz="2400" b="1" dirty="0">
                <a:solidFill>
                  <a:schemeClr val="tx2"/>
                </a:solidFill>
                <a:latin typeface="Calibri" panose="020F0502020204030204" pitchFamily="34" charset="0"/>
              </a:rPr>
              <a:t>21,4 %</a:t>
            </a: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</a:rPr>
              <a:t> (82.114 vzorků, z toho 17.572 pozitivních) </a:t>
            </a:r>
            <a:endParaRPr lang="cs-CZ" altLang="cs-CZ" sz="2400" dirty="0" smtClean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</a:rPr>
              <a:t>Riziko pro lovecké psy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sz="2400" dirty="0">
                <a:solidFill>
                  <a:schemeClr val="tx2"/>
                </a:solidFill>
                <a:latin typeface="Calibri" panose="020F0502020204030204" pitchFamily="34" charset="0"/>
              </a:rPr>
              <a:t>Riziko pro chovy prasat</a:t>
            </a:r>
          </a:p>
          <a:p>
            <a:pPr marL="0" indent="0">
              <a:lnSpc>
                <a:spcPct val="90000"/>
              </a:lnSpc>
              <a:spcBef>
                <a:spcPct val="20000"/>
              </a:spcBef>
            </a:pPr>
            <a:endParaRPr lang="cs-CZ" altLang="cs-CZ" sz="2400" dirty="0">
              <a:solidFill>
                <a:schemeClr val="tx2"/>
              </a:solidFill>
              <a:latin typeface="Calibri" panose="020F0502020204030204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GB" altLang="cs-CZ" sz="2400" dirty="0">
              <a:solidFill>
                <a:schemeClr val="tx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92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ChangeArrowheads="1"/>
          </p:cNvSpPr>
          <p:nvPr/>
        </p:nvSpPr>
        <p:spPr bwMode="auto">
          <a:xfrm>
            <a:off x="239843" y="228600"/>
            <a:ext cx="1162487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cs-CZ" altLang="cs-CZ" sz="3600" dirty="0" smtClean="0">
                <a:solidFill>
                  <a:schemeClr val="tx2"/>
                </a:solidFill>
                <a:latin typeface="+mn-lt"/>
                <a:cs typeface="Calibri" panose="020F0502020204030204" pitchFamily="34" charset="0"/>
              </a:rPr>
              <a:t>Vakcinace v rukou státu - Klasický </a:t>
            </a:r>
            <a:r>
              <a:rPr lang="cs-CZ" altLang="cs-CZ" sz="3600" dirty="0">
                <a:solidFill>
                  <a:schemeClr val="tx2"/>
                </a:solidFill>
                <a:latin typeface="+mn-lt"/>
                <a:cs typeface="Calibri" panose="020F0502020204030204" pitchFamily="34" charset="0"/>
              </a:rPr>
              <a:t>mor prasat</a:t>
            </a:r>
            <a:endParaRPr lang="cs-CZ" altLang="cs-CZ" sz="36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1201714" y="1752600"/>
            <a:ext cx="9831049" cy="44233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tx2"/>
                </a:solidFill>
              </a:rPr>
              <a:t>Od roku 1975 nebyl virus v populaci černé zvěře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b="1" dirty="0">
                <a:solidFill>
                  <a:schemeClr val="tx2"/>
                </a:solidFill>
              </a:rPr>
              <a:t>Zavlečen v říjnu 1990 z Rakouska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dirty="0">
                <a:solidFill>
                  <a:schemeClr val="tx2"/>
                </a:solidFill>
              </a:rPr>
              <a:t>V chovech domácích prasat vakcinace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dirty="0">
                <a:solidFill>
                  <a:schemeClr val="tx2"/>
                </a:solidFill>
              </a:rPr>
              <a:t>Zákaz vakcinace v ČR k 1. 7. 1992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dirty="0">
                <a:solidFill>
                  <a:schemeClr val="tx2"/>
                </a:solidFill>
              </a:rPr>
              <a:t>Vybudování Národní referenční laboratoře (NRL) Jihlava (rok 1991 – 92)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dirty="0">
                <a:solidFill>
                  <a:schemeClr val="tx2"/>
                </a:solidFill>
              </a:rPr>
              <a:t>Poslední průkaz viru u divočáků 1999 (Vsetín)</a:t>
            </a:r>
          </a:p>
          <a:p>
            <a:pPr marL="914400" lvl="1" indent="-4572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cs-CZ" sz="2800" dirty="0">
                <a:solidFill>
                  <a:schemeClr val="tx2"/>
                </a:solidFill>
              </a:rPr>
              <a:t>Poslední průkaz viru u domácích prasat 1997 (Kroměříž)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endParaRPr lang="cs-CZ" sz="2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4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dirty="0">
                <a:solidFill>
                  <a:srgbClr val="002060"/>
                </a:solidFill>
                <a:latin typeface="+mn-lt"/>
                <a:cs typeface="Calibri" panose="020F0502020204030204" pitchFamily="34" charset="0"/>
              </a:rPr>
              <a:t>Vakcinace v rukou státu</a:t>
            </a:r>
            <a:endParaRPr lang="cs-CZ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821" y="1955260"/>
            <a:ext cx="11965021" cy="499019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002060"/>
                </a:solidFill>
              </a:rPr>
              <a:t>Eradikace velmi nebezpečných nákaz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002060"/>
                </a:solidFill>
              </a:rPr>
              <a:t>Období </a:t>
            </a:r>
            <a:r>
              <a:rPr lang="cs-CZ" b="1" dirty="0">
                <a:solidFill>
                  <a:srgbClr val="002060"/>
                </a:solidFill>
              </a:rPr>
              <a:t>let </a:t>
            </a:r>
            <a:r>
              <a:rPr lang="cs-CZ" b="1" dirty="0" smtClean="0">
                <a:solidFill>
                  <a:srgbClr val="002060"/>
                </a:solidFill>
              </a:rPr>
              <a:t>1989-2008-2010-2021</a:t>
            </a: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      - výrazné zhoršení zdravotního stavu v chovech prasat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      - od roku 2008 </a:t>
            </a:r>
            <a:r>
              <a:rPr lang="cs-CZ" dirty="0" err="1">
                <a:solidFill>
                  <a:srgbClr val="002060"/>
                </a:solidFill>
              </a:rPr>
              <a:t>repopulace</a:t>
            </a:r>
            <a:r>
              <a:rPr lang="cs-CZ" dirty="0">
                <a:solidFill>
                  <a:srgbClr val="002060"/>
                </a:solidFill>
              </a:rPr>
              <a:t> chovů prasat do SPF statutu vedla k současné  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        </a:t>
            </a:r>
            <a:r>
              <a:rPr lang="cs-CZ" dirty="0" smtClean="0">
                <a:solidFill>
                  <a:srgbClr val="002060"/>
                </a:solidFill>
              </a:rPr>
              <a:t>spotřebě (2021) </a:t>
            </a:r>
            <a:r>
              <a:rPr lang="cs-CZ" dirty="0" err="1">
                <a:solidFill>
                  <a:srgbClr val="002060"/>
                </a:solidFill>
              </a:rPr>
              <a:t>antimikrobik</a:t>
            </a:r>
            <a:r>
              <a:rPr lang="cs-CZ" dirty="0">
                <a:solidFill>
                  <a:srgbClr val="002060"/>
                </a:solidFill>
              </a:rPr>
              <a:t> 50 </a:t>
            </a:r>
            <a:r>
              <a:rPr lang="cs-CZ" dirty="0" smtClean="0">
                <a:solidFill>
                  <a:srgbClr val="002060"/>
                </a:solidFill>
              </a:rPr>
              <a:t>mg/CPU </a:t>
            </a:r>
            <a:r>
              <a:rPr lang="cs-CZ" dirty="0">
                <a:solidFill>
                  <a:srgbClr val="002060"/>
                </a:solidFill>
              </a:rPr>
              <a:t>(2010 </a:t>
            </a:r>
            <a:r>
              <a:rPr lang="en-AE" dirty="0">
                <a:solidFill>
                  <a:srgbClr val="002060"/>
                </a:solidFill>
              </a:rPr>
              <a:t>–</a:t>
            </a:r>
            <a:r>
              <a:rPr lang="cs-CZ" dirty="0">
                <a:solidFill>
                  <a:srgbClr val="002060"/>
                </a:solidFill>
              </a:rPr>
              <a:t> 100 mg/CPU, EU a ostatní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      </a:t>
            </a:r>
            <a:r>
              <a:rPr lang="cs-CZ" dirty="0" smtClean="0">
                <a:solidFill>
                  <a:srgbClr val="002060"/>
                </a:solidFill>
              </a:rPr>
              <a:t>- 2010 první dotace na prasata 8.F.a. a 8.F.b.(d.)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3 .  Plán dalšího snižování </a:t>
            </a:r>
            <a:r>
              <a:rPr lang="cs-CZ" b="1" dirty="0">
                <a:solidFill>
                  <a:srgbClr val="002060"/>
                </a:solidFill>
              </a:rPr>
              <a:t>spotřeby </a:t>
            </a:r>
            <a:r>
              <a:rPr lang="cs-CZ" b="1" dirty="0" err="1" smtClean="0">
                <a:solidFill>
                  <a:srgbClr val="002060"/>
                </a:solidFill>
              </a:rPr>
              <a:t>antimikrobik</a:t>
            </a:r>
            <a:r>
              <a:rPr lang="cs-CZ" b="1" dirty="0" smtClean="0">
                <a:solidFill>
                  <a:srgbClr val="002060"/>
                </a:solidFill>
              </a:rPr>
              <a:t> v letech 2023-2027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       - dotace na podporu vakcinace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      - opatření zvýšení obranyschopnosti v chovu prasat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      - cílem je postupné snižování spotřeby </a:t>
            </a:r>
            <a:r>
              <a:rPr lang="cs-CZ" dirty="0" err="1" smtClean="0">
                <a:solidFill>
                  <a:srgbClr val="002060"/>
                </a:solidFill>
              </a:rPr>
              <a:t>antimikrobik</a:t>
            </a:r>
            <a:r>
              <a:rPr lang="cs-CZ" dirty="0" smtClean="0">
                <a:solidFill>
                  <a:srgbClr val="002060"/>
                </a:solidFill>
              </a:rPr>
              <a:t> pod 50 mg/CPU</a:t>
            </a:r>
          </a:p>
        </p:txBody>
      </p:sp>
    </p:spTree>
    <p:extLst>
      <p:ext uri="{BB962C8B-B14F-4D97-AF65-F5344CB8AC3E}">
        <p14:creationId xmlns:p14="http://schemas.microsoft.com/office/powerpoint/2010/main" val="169356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2">
            <a:extLst>
              <a:ext uri="{FF2B5EF4-FFF2-40B4-BE49-F238E27FC236}">
                <a16:creationId xmlns:a16="http://schemas.microsoft.com/office/drawing/2014/main" id="{48EF3083-72D6-E540-AC96-DD2C56E41908}"/>
              </a:ext>
            </a:extLst>
          </p:cNvPr>
          <p:cNvSpPr txBox="1">
            <a:spLocks noChangeArrowheads="1"/>
          </p:cNvSpPr>
          <p:nvPr/>
        </p:nvSpPr>
        <p:spPr>
          <a:xfrm>
            <a:off x="1775521" y="379648"/>
            <a:ext cx="8620367" cy="7248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cs-CZ" sz="3600" dirty="0">
                <a:solidFill>
                  <a:srgbClr val="002060"/>
                </a:solidFill>
                <a:latin typeface="+mn-lt"/>
              </a:rPr>
              <a:t>Trend v počtu prasnic v České republice v letech 1992 – 2022</a:t>
            </a:r>
          </a:p>
        </p:txBody>
      </p:sp>
      <p:graphicFrame>
        <p:nvGraphicFramePr>
          <p:cNvPr id="18" name="Zástupný symbol pro obsah 3">
            <a:extLst>
              <a:ext uri="{FF2B5EF4-FFF2-40B4-BE49-F238E27FC236}">
                <a16:creationId xmlns:a16="http://schemas.microsoft.com/office/drawing/2014/main" id="{AB4F4B46-531E-E143-A592-45B81B6B1431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2134816" y="1340768"/>
          <a:ext cx="8240914" cy="50607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Obdélník 1"/>
          <p:cNvSpPr/>
          <p:nvPr/>
        </p:nvSpPr>
        <p:spPr>
          <a:xfrm>
            <a:off x="2063552" y="6084004"/>
            <a:ext cx="56703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Source: Czech </a:t>
            </a:r>
            <a:r>
              <a:rPr lang="cs-CZ" dirty="0" err="1"/>
              <a:t>Statistical</a:t>
            </a:r>
            <a:r>
              <a:rPr lang="cs-CZ" dirty="0"/>
              <a:t> Office, </a:t>
            </a:r>
            <a:r>
              <a:rPr lang="cs-CZ" dirty="0" err="1"/>
              <a:t>september</a:t>
            </a:r>
            <a:r>
              <a:rPr lang="cs-CZ" dirty="0"/>
              <a:t>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466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altLang="cs-CZ" sz="3600" dirty="0">
                <a:solidFill>
                  <a:srgbClr val="002060"/>
                </a:solidFill>
                <a:latin typeface="+mn-lt"/>
                <a:cs typeface="Calibri" panose="020F0502020204030204" pitchFamily="34" charset="0"/>
              </a:rPr>
              <a:t>Vakcinace v rukou státu</a:t>
            </a:r>
            <a:endParaRPr lang="cs-CZ" sz="36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821" y="1955260"/>
            <a:ext cx="11965021" cy="499019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002060"/>
                </a:solidFill>
              </a:rPr>
              <a:t>Eradikace velmi nebezpečných nákaz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>
                <a:solidFill>
                  <a:srgbClr val="002060"/>
                </a:solidFill>
              </a:rPr>
              <a:t>Období </a:t>
            </a:r>
            <a:r>
              <a:rPr lang="cs-CZ" b="1" dirty="0">
                <a:solidFill>
                  <a:srgbClr val="002060"/>
                </a:solidFill>
              </a:rPr>
              <a:t>let </a:t>
            </a:r>
            <a:r>
              <a:rPr lang="cs-CZ" b="1" dirty="0" smtClean="0">
                <a:solidFill>
                  <a:srgbClr val="002060"/>
                </a:solidFill>
              </a:rPr>
              <a:t>1989-2008-2010-2021</a:t>
            </a: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      - výrazné zhoršení zdravotního stavu v chovech prasat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      - od roku 2008 </a:t>
            </a:r>
            <a:r>
              <a:rPr lang="cs-CZ" dirty="0" err="1">
                <a:solidFill>
                  <a:srgbClr val="002060"/>
                </a:solidFill>
              </a:rPr>
              <a:t>repopulace</a:t>
            </a:r>
            <a:r>
              <a:rPr lang="cs-CZ" dirty="0">
                <a:solidFill>
                  <a:srgbClr val="002060"/>
                </a:solidFill>
              </a:rPr>
              <a:t> chovů prasat do SPF statutu vedla k současné  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        </a:t>
            </a:r>
            <a:r>
              <a:rPr lang="cs-CZ" dirty="0" smtClean="0">
                <a:solidFill>
                  <a:srgbClr val="002060"/>
                </a:solidFill>
              </a:rPr>
              <a:t>spotřebě (2021) </a:t>
            </a:r>
            <a:r>
              <a:rPr lang="cs-CZ" dirty="0" err="1">
                <a:solidFill>
                  <a:srgbClr val="002060"/>
                </a:solidFill>
              </a:rPr>
              <a:t>antimikrobik</a:t>
            </a:r>
            <a:r>
              <a:rPr lang="cs-CZ" dirty="0">
                <a:solidFill>
                  <a:srgbClr val="002060"/>
                </a:solidFill>
              </a:rPr>
              <a:t> 50 </a:t>
            </a:r>
            <a:r>
              <a:rPr lang="cs-CZ" dirty="0" smtClean="0">
                <a:solidFill>
                  <a:srgbClr val="002060"/>
                </a:solidFill>
              </a:rPr>
              <a:t>mg/CPU </a:t>
            </a:r>
            <a:r>
              <a:rPr lang="cs-CZ" dirty="0">
                <a:solidFill>
                  <a:srgbClr val="002060"/>
                </a:solidFill>
              </a:rPr>
              <a:t>(2010 </a:t>
            </a:r>
            <a:r>
              <a:rPr lang="en-AE" dirty="0">
                <a:solidFill>
                  <a:srgbClr val="002060"/>
                </a:solidFill>
              </a:rPr>
              <a:t>–</a:t>
            </a:r>
            <a:r>
              <a:rPr lang="cs-CZ" dirty="0">
                <a:solidFill>
                  <a:srgbClr val="002060"/>
                </a:solidFill>
              </a:rPr>
              <a:t> 100 mg/CPU, EU a ostatní</a:t>
            </a:r>
            <a:r>
              <a:rPr lang="cs-CZ" dirty="0" smtClean="0">
                <a:solidFill>
                  <a:srgbClr val="002060"/>
                </a:solidFill>
              </a:rPr>
              <a:t>)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2060"/>
                </a:solidFill>
              </a:rPr>
              <a:t> </a:t>
            </a:r>
            <a:r>
              <a:rPr lang="cs-CZ" b="1" dirty="0" smtClean="0">
                <a:solidFill>
                  <a:srgbClr val="002060"/>
                </a:solidFill>
              </a:rPr>
              <a:t>      </a:t>
            </a:r>
            <a:r>
              <a:rPr lang="cs-CZ" dirty="0" smtClean="0">
                <a:solidFill>
                  <a:srgbClr val="002060"/>
                </a:solidFill>
              </a:rPr>
              <a:t>- 2010 první dotace na prasata 8.F.a. a 8.F.b.(d.)</a:t>
            </a:r>
            <a:r>
              <a:rPr lang="cs-CZ" b="1" dirty="0" smtClean="0">
                <a:solidFill>
                  <a:srgbClr val="002060"/>
                </a:solidFill>
              </a:rPr>
              <a:t> </a:t>
            </a:r>
            <a:endParaRPr lang="cs-CZ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cs-CZ" b="1" dirty="0" smtClean="0">
                <a:solidFill>
                  <a:srgbClr val="002060"/>
                </a:solidFill>
              </a:rPr>
              <a:t>3 .  Plán dalšího snižování </a:t>
            </a:r>
            <a:r>
              <a:rPr lang="cs-CZ" b="1" dirty="0">
                <a:solidFill>
                  <a:srgbClr val="002060"/>
                </a:solidFill>
              </a:rPr>
              <a:t>spotřeby </a:t>
            </a:r>
            <a:r>
              <a:rPr lang="cs-CZ" b="1" dirty="0" err="1" smtClean="0">
                <a:solidFill>
                  <a:srgbClr val="002060"/>
                </a:solidFill>
              </a:rPr>
              <a:t>antimikrobik</a:t>
            </a:r>
            <a:r>
              <a:rPr lang="cs-CZ" b="1" dirty="0" smtClean="0">
                <a:solidFill>
                  <a:srgbClr val="002060"/>
                </a:solidFill>
              </a:rPr>
              <a:t> v letech 2023-2027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002060"/>
                </a:solidFill>
              </a:rPr>
              <a:t>       - dotace na podporu vakcinace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      - opatření zvýšení obranyschopnosti v chovu prasat</a:t>
            </a:r>
          </a:p>
          <a:p>
            <a:pPr marL="0" indent="0">
              <a:buNone/>
            </a:pPr>
            <a:r>
              <a:rPr lang="cs-CZ" dirty="0">
                <a:solidFill>
                  <a:srgbClr val="002060"/>
                </a:solidFill>
              </a:rPr>
              <a:t> </a:t>
            </a:r>
            <a:r>
              <a:rPr lang="cs-CZ" dirty="0" smtClean="0">
                <a:solidFill>
                  <a:srgbClr val="002060"/>
                </a:solidFill>
              </a:rPr>
              <a:t>      - cílem je postupné snižování spotřeby </a:t>
            </a:r>
            <a:r>
              <a:rPr lang="cs-CZ" dirty="0" err="1" smtClean="0">
                <a:solidFill>
                  <a:srgbClr val="002060"/>
                </a:solidFill>
              </a:rPr>
              <a:t>antimikrobik</a:t>
            </a:r>
            <a:r>
              <a:rPr lang="cs-CZ" dirty="0" smtClean="0">
                <a:solidFill>
                  <a:srgbClr val="002060"/>
                </a:solidFill>
              </a:rPr>
              <a:t> pod 50 mg/CPU</a:t>
            </a:r>
          </a:p>
        </p:txBody>
      </p:sp>
    </p:spTree>
    <p:extLst>
      <p:ext uri="{BB962C8B-B14F-4D97-AF65-F5344CB8AC3E}">
        <p14:creationId xmlns:p14="http://schemas.microsoft.com/office/powerpoint/2010/main" val="514694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1176</TotalTime>
  <Words>2725</Words>
  <Application>Microsoft Office PowerPoint</Application>
  <PresentationFormat>Širokoúhlá obrazovka</PresentationFormat>
  <Paragraphs>1046</Paragraphs>
  <Slides>32</Slides>
  <Notes>13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7" baseType="lpstr">
      <vt:lpstr>Arial</vt:lpstr>
      <vt:lpstr>Calibri</vt:lpstr>
      <vt:lpstr>Calibri Light</vt:lpstr>
      <vt:lpstr>Times New Roman</vt:lpstr>
      <vt:lpstr>Motiv Office</vt:lpstr>
      <vt:lpstr> Imunizační programy v praxi</vt:lpstr>
      <vt:lpstr>Vakcinace v rukou státu</vt:lpstr>
      <vt:lpstr>Vakcinace v rukou státu</vt:lpstr>
      <vt:lpstr>Vakcinace v rukou státu - SLAK</vt:lpstr>
      <vt:lpstr>Prezentace aplikace PowerPoint</vt:lpstr>
      <vt:lpstr>Prezentace aplikace PowerPoint</vt:lpstr>
      <vt:lpstr>Vakcinace v rukou státu</vt:lpstr>
      <vt:lpstr>Prezentace aplikace PowerPoint</vt:lpstr>
      <vt:lpstr>Vakcinace v rukou státu</vt:lpstr>
      <vt:lpstr>Vakcinace v rukou státu  Opatření zvýšení obranyschopnosti v chovu prasat</vt:lpstr>
      <vt:lpstr>Základní a podporovaný vakcinační program</vt:lpstr>
      <vt:lpstr>Opatření zvýšení obranyschopnosti v chovu prasat  kategorie prasat</vt:lpstr>
      <vt:lpstr>Prezentace aplikace PowerPoint</vt:lpstr>
      <vt:lpstr>Sazby na jednotlivá onemocnění dle kategorií prasat</vt:lpstr>
      <vt:lpstr>Sazby na jednotlivá onemocnění dle kategorií prasat</vt:lpstr>
      <vt:lpstr>Sazby na jednotlivá onemocnění dle kategorií prasat</vt:lpstr>
      <vt:lpstr>Prezentace aplikace PowerPoint</vt:lpstr>
      <vt:lpstr>Prezentace aplikace PowerPoint</vt:lpstr>
      <vt:lpstr>Sestavení vakcinačního programu</vt:lpstr>
      <vt:lpstr>Diagnostika a výběr vhodné vakcíny   Mycoplasma hyopneumoniae</vt:lpstr>
      <vt:lpstr>Diagnostika a výběr vhodné vakcíny   průjmová onemocnění selat</vt:lpstr>
      <vt:lpstr>Nejčastější dotazy</vt:lpstr>
      <vt:lpstr>Podpory v chovu prasat </vt:lpstr>
      <vt:lpstr>Děkuji za pozornost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Krajský úřad Kraje Vysočina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NOVÉ PODPORY V ČR – PRASATA 2023-2027</dc:title>
  <dc:creator>marek</dc:creator>
  <cp:lastModifiedBy>marek</cp:lastModifiedBy>
  <cp:revision>91</cp:revision>
  <cp:lastPrinted>2023-02-27T22:04:11Z</cp:lastPrinted>
  <dcterms:created xsi:type="dcterms:W3CDTF">2023-02-24T08:03:37Z</dcterms:created>
  <dcterms:modified xsi:type="dcterms:W3CDTF">2023-03-08T21:02:55Z</dcterms:modified>
</cp:coreProperties>
</file>