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260" r:id="rId4"/>
    <p:sldId id="299" r:id="rId5"/>
    <p:sldId id="262" r:id="rId6"/>
    <p:sldId id="300" r:id="rId7"/>
    <p:sldId id="261" r:id="rId8"/>
    <p:sldId id="286" r:id="rId9"/>
    <p:sldId id="294" r:id="rId10"/>
    <p:sldId id="295" r:id="rId11"/>
    <p:sldId id="296" r:id="rId12"/>
    <p:sldId id="285" r:id="rId13"/>
    <p:sldId id="283" r:id="rId14"/>
    <p:sldId id="284" r:id="rId15"/>
    <p:sldId id="289" r:id="rId16"/>
    <p:sldId id="292" r:id="rId17"/>
    <p:sldId id="287" r:id="rId18"/>
    <p:sldId id="288" r:id="rId19"/>
    <p:sldId id="257" r:id="rId20"/>
    <p:sldId id="281" r:id="rId21"/>
    <p:sldId id="301" r:id="rId22"/>
    <p:sldId id="282" r:id="rId23"/>
    <p:sldId id="265" r:id="rId24"/>
    <p:sldId id="293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98" r:id="rId41"/>
    <p:sldId id="302" r:id="rId42"/>
    <p:sldId id="303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31" autoAdjust="0"/>
  </p:normalViewPr>
  <p:slideViewPr>
    <p:cSldViewPr>
      <p:cViewPr>
        <p:scale>
          <a:sx n="75" d="100"/>
          <a:sy n="75" d="100"/>
        </p:scale>
        <p:origin x="1020" y="-268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-2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7F690-B6B0-46E5-840B-AF4921BE7CDB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E72B8-0201-4396-A9BB-176225D7F5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21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E72B8-0201-4396-A9BB-176225D7F57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90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33256E-8EA6-4123-B4A1-99561EC46F3B}" type="slidenum">
              <a:rPr lang="cs-CZ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cs-CZ" altLang="en-US" sz="120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en-US" dirty="0"/>
              <a:t>Data</a:t>
            </a:r>
            <a:r>
              <a:rPr lang="cs-CZ" altLang="en-US" baseline="0" dirty="0"/>
              <a:t> o prodejích veterinárních antimikrobik za rok 2016 ve 30 státech EU/EEA (poslední dostupná souhrnná data za oblast EU/EEA publikována 2018, v řadě států důrazná opatření na snížení spotřeb)</a:t>
            </a:r>
          </a:p>
          <a:p>
            <a:pPr>
              <a:spcBef>
                <a:spcPct val="0"/>
              </a:spcBef>
            </a:pPr>
            <a:endParaRPr lang="cs-CZ" altLang="en-US" baseline="0" dirty="0"/>
          </a:p>
          <a:p>
            <a:pPr>
              <a:spcBef>
                <a:spcPct val="0"/>
              </a:spcBef>
            </a:pPr>
            <a:r>
              <a:rPr lang="cs-CZ" altLang="en-US" baseline="0" dirty="0"/>
              <a:t>Je velký rozptyl dat (nejnižší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2.9</a:t>
            </a:r>
            <a:r>
              <a:rPr lang="cs-CZ" altLang="en-US" baseline="0" dirty="0">
                <a:solidFill>
                  <a:srgbClr val="FF0000"/>
                </a:solidFill>
              </a:rPr>
              <a:t> </a:t>
            </a:r>
            <a:r>
              <a:rPr lang="cs-CZ" altLang="en-US" baseline="0" dirty="0"/>
              <a:t>– nejvyšší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453.4 mg/PCU</a:t>
            </a:r>
            <a:r>
              <a:rPr lang="cs-CZ" altLang="en-US" baseline="0" dirty="0"/>
              <a:t>), průměr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124.6 mg/PCU</a:t>
            </a:r>
            <a:r>
              <a:rPr lang="cs-CZ" altLang="en-US" baseline="0" dirty="0"/>
              <a:t> , medián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57.0 mg/PCU. </a:t>
            </a:r>
            <a:r>
              <a:rPr lang="cs-CZ" altLang="en-US" baseline="0" dirty="0"/>
              <a:t>( ČR  61,2 mg/PCU) – tj.  Polovina průměru, lehce nad mediánem, na 16. místě z 30 států</a:t>
            </a:r>
          </a:p>
          <a:p>
            <a:pPr>
              <a:spcBef>
                <a:spcPct val="0"/>
              </a:spcBef>
            </a:pPr>
            <a:endParaRPr lang="cs-CZ" altLang="en-US" baseline="0" dirty="0"/>
          </a:p>
          <a:p>
            <a:pPr>
              <a:spcBef>
                <a:spcPct val="0"/>
              </a:spcBef>
            </a:pPr>
            <a:r>
              <a:rPr lang="cs-CZ" altLang="en-US" baseline="0" dirty="0">
                <a:solidFill>
                  <a:srgbClr val="FF0000"/>
                </a:solidFill>
              </a:rPr>
              <a:t>Při  porovnání států si musíme být vědomi, že existují parametry, které činí data obtížně srovnatelnými ! Proto srovnání, ač matematicky korektní, je pouze orientační !</a:t>
            </a:r>
          </a:p>
          <a:p>
            <a:pPr>
              <a:spcBef>
                <a:spcPct val="0"/>
              </a:spcBef>
            </a:pPr>
            <a:r>
              <a:rPr lang="cs-CZ" altLang="en-US" baseline="0" dirty="0">
                <a:solidFill>
                  <a:srgbClr val="FF0000"/>
                </a:solidFill>
              </a:rPr>
              <a:t> - mezi jednotlivými státy se liší rozvrstvení v rámci hospodářských zvířat (např. DK má významný sektor prasat, NL sektor skotu a drůbeže atp.)</a:t>
            </a:r>
          </a:p>
          <a:p>
            <a:pPr>
              <a:spcBef>
                <a:spcPct val="0"/>
              </a:spcBef>
            </a:pPr>
            <a:r>
              <a:rPr lang="cs-CZ" altLang="en-US" baseline="0" dirty="0">
                <a:solidFill>
                  <a:srgbClr val="FF0000"/>
                </a:solidFill>
              </a:rPr>
              <a:t>-  různá intenzita/velikost chovů, technologie chovů a management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altLang="en-US" baseline="0" dirty="0">
                <a:solidFill>
                  <a:srgbClr val="FF0000"/>
                </a:solidFill>
              </a:rPr>
              <a:t>různé portfolio dostupných VLP na trhu každého ze států a s tím částečně související rozsah používání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altLang="en-US" baseline="0" dirty="0">
                <a:solidFill>
                  <a:srgbClr val="FF0000"/>
                </a:solidFill>
              </a:rPr>
              <a:t>klimatické poměry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altLang="en-US" baseline="0" dirty="0">
                <a:solidFill>
                  <a:srgbClr val="FF0000"/>
                </a:solidFill>
              </a:rPr>
              <a:t>socioekonomické faktory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altLang="en-US" baseline="0" dirty="0">
                <a:solidFill>
                  <a:srgbClr val="FF0000"/>
                </a:solidFill>
              </a:rPr>
              <a:t>Je rovněž nutno brát v úvahu, že toto jsou OFICIÁLNĚ nahlášená data o  prodejích antimikrobik v registrovaných VLP (vybrané státy mají všech – tedy i např. na výjimky povolených) v daných členských státech 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cs-CZ" altLang="en-US" baseline="0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cs-CZ" altLang="en-US" baseline="0" dirty="0">
                <a:solidFill>
                  <a:srgbClr val="FF0000"/>
                </a:solidFill>
              </a:rPr>
              <a:t>Protože ČR (i cca 9 dalších států) má dostupná validní data již přibližně 10 let, je vhodné spíše sledovat trendy vývoje v každém státě individuálně a zaměřit se spíše na určité ukazatele (např. používání antimikrobik kriticky významných z pohledu veřejného zdraví (např. cefalosporiny 3.a a 4. generace a fluorochinolony)</a:t>
            </a:r>
          </a:p>
          <a:p>
            <a:pPr>
              <a:spcBef>
                <a:spcPct val="0"/>
              </a:spcBef>
            </a:pPr>
            <a:endParaRPr lang="cs-CZ" altLang="en-US" baseline="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08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54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3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86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59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76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8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20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96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72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3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13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073B5-4BDC-4083-BD0F-D4BD53FEF695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F0155-768D-47DE-A614-2FD10E4FF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43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.europa.eu/en/veterinary-regulatory/overview/antimicrobial-resistance/european-surveillance-veterinary-antimicrobial-consumption-esva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eli/reg_impl/2022/209/oj" TargetMode="External"/><Relationship Id="rId2" Type="http://schemas.openxmlformats.org/officeDocument/2006/relationships/hyperlink" Target="https://eur-lex.europa.eu/eli/reg_del/2021/578/oj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kvbl.cz/attachments/1841_P%C5%99%C3%ADru%C4%8Dka%20-%20distributo%C5%99i%20v%20zastoupen%C3%AD%20veterin%C3%A1rn%C3%ADho%20l%C3%A9ka%C5%99e.pdf" TargetMode="External"/><Relationship Id="rId2" Type="http://schemas.openxmlformats.org/officeDocument/2006/relationships/hyperlink" Target="https://www.ema.europa.eu/en/documents/other/antimicrobial-use-data-reporting-animal-categories-numerator-manual-reporting-data-ema_en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Opatření zvýšení obranyschopnosti v chovu prasat vakcinací</a:t>
            </a:r>
            <a:br>
              <a:rPr lang="cs-CZ" b="1" dirty="0"/>
            </a:br>
            <a:r>
              <a:rPr lang="cs-CZ" b="1" dirty="0"/>
              <a:t>-</a:t>
            </a:r>
            <a:br>
              <a:rPr lang="cs-CZ" b="1" dirty="0"/>
            </a:br>
            <a:r>
              <a:rPr lang="cs-CZ" b="1" dirty="0"/>
              <a:t>proč?</a:t>
            </a:r>
            <a:br>
              <a:rPr lang="cs-CZ" b="1" dirty="0"/>
            </a:br>
            <a:r>
              <a:rPr lang="cs-CZ" b="1" dirty="0"/>
              <a:t>za jakým účelem?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Jihlava</a:t>
            </a:r>
          </a:p>
          <a:p>
            <a:r>
              <a:rPr lang="cs-CZ" dirty="0"/>
              <a:t>2. března 2023</a:t>
            </a:r>
          </a:p>
          <a:p>
            <a:r>
              <a:rPr lang="cs-CZ" dirty="0" err="1"/>
              <a:t>J.Bureš</a:t>
            </a:r>
            <a:r>
              <a:rPr lang="cs-CZ" dirty="0"/>
              <a:t>, ÚSKVBL</a:t>
            </a:r>
          </a:p>
        </p:txBody>
      </p:sp>
    </p:spTree>
    <p:extLst>
      <p:ext uri="{BB962C8B-B14F-4D97-AF65-F5344CB8AC3E}">
        <p14:creationId xmlns:p14="http://schemas.microsoft.com/office/powerpoint/2010/main" val="4112199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952" y="332656"/>
            <a:ext cx="9005936" cy="562074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Nejsou ta, co nám chtěli zakázat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Kriticky významná antimikrobika ? 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Aneb: </a:t>
            </a:r>
            <a:r>
              <a:rPr lang="cs-CZ" sz="2400" dirty="0"/>
              <a:t>trendy 2010-2020 ČR vet: </a:t>
            </a:r>
            <a:r>
              <a:rPr lang="cs-CZ" sz="2400" b="1" dirty="0"/>
              <a:t>indikátory kvality používání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/>
          <a:stretch/>
        </p:blipFill>
        <p:spPr bwMode="auto">
          <a:xfrm>
            <a:off x="148952" y="1340768"/>
            <a:ext cx="7672363" cy="526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46555" y="2435432"/>
            <a:ext cx="2904952" cy="3672408"/>
          </a:xfrm>
          <a:solidFill>
            <a:schemeClr val="bg1">
              <a:alpha val="0"/>
            </a:schemeClr>
          </a:solidFill>
          <a:ln w="19050">
            <a:solidFill>
              <a:srgbClr val="0070C0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Potraviny produkující zvířata: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Skot:</a:t>
            </a:r>
          </a:p>
          <a:p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Nárůst cefalosporiny 3. a 4. generace !</a:t>
            </a:r>
          </a:p>
          <a:p>
            <a:pPr marL="0" indent="0">
              <a:buNone/>
            </a:pPr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Prasata:</a:t>
            </a:r>
          </a:p>
          <a:p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Stále velké množství hromadných medikací !  </a:t>
            </a:r>
          </a:p>
          <a:p>
            <a:r>
              <a:rPr lang="cs-CZ" sz="3700" dirty="0"/>
              <a:t>(premixy  (MK) a perorální prášky (medik voda)</a:t>
            </a:r>
          </a:p>
          <a:p>
            <a:r>
              <a:rPr lang="cs-CZ" sz="3700" dirty="0"/>
              <a:t>Obava ze zvýšení spotřeb (zejména kolistinu) po zákazu </a:t>
            </a:r>
            <a:r>
              <a:rPr lang="cs-CZ" sz="3700" dirty="0" err="1"/>
              <a:t>ZnO</a:t>
            </a:r>
            <a:endParaRPr lang="cs-CZ" sz="3700" dirty="0"/>
          </a:p>
          <a:p>
            <a:pPr marL="0" indent="0">
              <a:buNone/>
            </a:pPr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 domácí:</a:t>
            </a:r>
          </a:p>
          <a:p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Nárůst - nedaří se snížení </a:t>
            </a:r>
            <a:r>
              <a:rPr lang="cs-CZ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enrofloxacinu</a:t>
            </a:r>
            <a:r>
              <a:rPr lang="cs-CZ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cs-CZ" sz="3700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3203848" y="3068960"/>
            <a:ext cx="576064" cy="977267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871">
            <a:off x="1834737" y="5305139"/>
            <a:ext cx="646388" cy="10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2366426" y="4342287"/>
            <a:ext cx="432048" cy="64807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4716016" y="1970984"/>
            <a:ext cx="2088232" cy="86409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309266"/>
            <a:ext cx="577155" cy="20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5576" y="452508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Především kolistin</a:t>
            </a:r>
          </a:p>
        </p:txBody>
      </p:sp>
    </p:spTree>
    <p:extLst>
      <p:ext uri="{BB962C8B-B14F-4D97-AF65-F5344CB8AC3E}">
        <p14:creationId xmlns:p14="http://schemas.microsoft.com/office/powerpoint/2010/main" val="215645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FBDF9-F18F-4898-BF62-2EB9A7CB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682502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něco, na co bychom měli upozornit v trendech s ohledem na sektor prasat ? </a:t>
            </a: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Tulathromycin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DCF782-D163-4A87-8BDF-B730824F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5608"/>
            <a:ext cx="4032448" cy="51125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1800" dirty="0"/>
              <a:t>		</a:t>
            </a:r>
          </a:p>
          <a:p>
            <a:pPr marL="0" indent="0">
              <a:buNone/>
            </a:pPr>
            <a:r>
              <a:rPr lang="cs-CZ" sz="1800" dirty="0"/>
              <a:t>... Určitá část (přibližně třetina celkových hmotnostních objemů z kompletních spotřeb </a:t>
            </a:r>
            <a:r>
              <a:rPr lang="cs-CZ" sz="1800" dirty="0" err="1"/>
              <a:t>inj</a:t>
            </a:r>
            <a:r>
              <a:rPr lang="cs-CZ" sz="1800" dirty="0"/>
              <a:t> tulathromycin obsahujících VLP) alokována do telat (respirační infekce)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>
                <a:solidFill>
                  <a:srgbClr val="C00000"/>
                </a:solidFill>
              </a:rPr>
              <a:t>... 2012 - 2021 nárůst spotřeb: 32%</a:t>
            </a:r>
          </a:p>
          <a:p>
            <a:pPr marL="0" indent="0">
              <a:buNone/>
            </a:pPr>
            <a:r>
              <a:rPr lang="cs-CZ" sz="1800" dirty="0"/>
              <a:t>Postupný nárůst 2012 – 2015/2016 </a:t>
            </a:r>
          </a:p>
          <a:p>
            <a:pPr marL="0" indent="0">
              <a:buNone/>
            </a:pPr>
            <a:r>
              <a:rPr lang="cs-CZ" sz="1800" dirty="0"/>
              <a:t>Po té následuje markantní výkyv, kdy </a:t>
            </a:r>
            <a:r>
              <a:rPr lang="cs-CZ" sz="1800" b="1" dirty="0"/>
              <a:t>2017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se jeví korelace s výkyvem v populaci prasat</a:t>
            </a:r>
          </a:p>
          <a:p>
            <a:pPr marL="0" indent="0">
              <a:buNone/>
            </a:pPr>
            <a:endParaRPr lang="cs-CZ" sz="1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C00000"/>
                </a:solidFill>
              </a:rPr>
              <a:t>... 2019 - 2021 nastoupen opět trend nárůstu spotřeb – za toto období o 17%</a:t>
            </a:r>
          </a:p>
          <a:p>
            <a:pPr marL="0" indent="0">
              <a:buNone/>
            </a:pPr>
            <a:r>
              <a:rPr lang="cs-CZ" sz="1800" dirty="0"/>
              <a:t>Vliv i nástup generických VLP (včetně registrací a zahájení nástupu VLP o síle 25mg/ml) na trh v ČR ?</a:t>
            </a:r>
          </a:p>
          <a:p>
            <a:pPr marL="0" indent="0" algn="ctr">
              <a:buNone/>
            </a:pPr>
            <a:endParaRPr lang="cs-CZ" sz="1800" b="1" dirty="0">
              <a:solidFill>
                <a:srgbClr val="00206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66B26D1-4F61-4DBE-97B0-705BE52A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043" y="1628800"/>
            <a:ext cx="3870429" cy="48245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8C6067-51AD-4F90-AEBD-06A62877C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689166"/>
            <a:ext cx="3132347" cy="17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276478" y="-243408"/>
            <a:ext cx="9756576" cy="764704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si stojí ČR ve srovnání s dalšími státy EU/EEA a </a:t>
            </a:r>
            <a:br>
              <a:rPr lang="cs-CZ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o prodejích vet ATM zkorigovaná na populace hospodářských zvířat 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cs-CZ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mg/PCU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cs-CZ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46757" y="6205515"/>
            <a:ext cx="7953635" cy="4638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400" dirty="0">
              <a:solidFill>
                <a:schemeClr val="tx1"/>
              </a:solidFill>
            </a:endParaRPr>
          </a:p>
          <a:p>
            <a:endParaRPr lang="cs-CZ" sz="1400" dirty="0">
              <a:solidFill>
                <a:schemeClr val="tx1"/>
              </a:solidFill>
            </a:endParaRPr>
          </a:p>
          <a:p>
            <a:r>
              <a:rPr lang="cs-CZ" sz="1200" dirty="0">
                <a:solidFill>
                  <a:schemeClr val="tx1"/>
                </a:solidFill>
              </a:rPr>
              <a:t>Zdroj dat  ESVAC: Sales of </a:t>
            </a:r>
            <a:r>
              <a:rPr lang="cs-CZ" sz="1200" dirty="0" err="1">
                <a:solidFill>
                  <a:schemeClr val="tx1"/>
                </a:solidFill>
              </a:rPr>
              <a:t>veterinary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antimicrobial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agents</a:t>
            </a:r>
            <a:r>
              <a:rPr lang="cs-CZ" sz="1200" dirty="0">
                <a:solidFill>
                  <a:schemeClr val="tx1"/>
                </a:solidFill>
              </a:rPr>
              <a:t> in 31EU/EEA </a:t>
            </a:r>
            <a:r>
              <a:rPr lang="cs-CZ" sz="1200" dirty="0" err="1">
                <a:solidFill>
                  <a:schemeClr val="tx1"/>
                </a:solidFill>
              </a:rPr>
              <a:t>countries</a:t>
            </a:r>
            <a:r>
              <a:rPr lang="cs-CZ" sz="1200" dirty="0">
                <a:solidFill>
                  <a:schemeClr val="tx1"/>
                </a:solidFill>
              </a:rPr>
              <a:t>  in 2021 –  </a:t>
            </a:r>
            <a:r>
              <a:rPr lang="cs-CZ" sz="1400" dirty="0" err="1">
                <a:hlinkClick r:id="rId3"/>
              </a:rPr>
              <a:t>European</a:t>
            </a:r>
            <a:r>
              <a:rPr lang="cs-CZ" sz="1400" dirty="0">
                <a:hlinkClick r:id="rId3"/>
              </a:rPr>
              <a:t> Surveillance </a:t>
            </a:r>
            <a:r>
              <a:rPr lang="cs-CZ" sz="1400" dirty="0" err="1">
                <a:hlinkClick r:id="rId3"/>
              </a:rPr>
              <a:t>of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Veterinary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Antimicrobial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Consumption</a:t>
            </a:r>
            <a:r>
              <a:rPr lang="cs-CZ" sz="1400" dirty="0">
                <a:hlinkClick r:id="rId3"/>
              </a:rPr>
              <a:t> (ESVAC) | </a:t>
            </a:r>
            <a:r>
              <a:rPr lang="cs-CZ" sz="1400" dirty="0" err="1">
                <a:hlinkClick r:id="rId3"/>
              </a:rPr>
              <a:t>European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Medicines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Agency</a:t>
            </a:r>
            <a:r>
              <a:rPr lang="cs-CZ" sz="1400" dirty="0">
                <a:hlinkClick r:id="rId3"/>
              </a:rPr>
              <a:t> (europa.eu)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sz="1400" dirty="0">
              <a:solidFill>
                <a:schemeClr val="tx1"/>
              </a:solidFill>
            </a:endParaRPr>
          </a:p>
          <a:p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217353" y="5707713"/>
            <a:ext cx="6792162" cy="5760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Data je nutno interpretovat obezřetně, mezi jednotlivými státy se liší složení populací zvířat i portfolio podávaných antimikrobik</a:t>
            </a:r>
            <a:r>
              <a:rPr lang="cs-CZ" sz="1400" b="1" dirty="0">
                <a:solidFill>
                  <a:srgbClr val="C00000"/>
                </a:solidFill>
              </a:rPr>
              <a:t>,</a:t>
            </a:r>
            <a:r>
              <a:rPr lang="cs-CZ" sz="1600" b="1" dirty="0">
                <a:solidFill>
                  <a:srgbClr val="C00000"/>
                </a:solidFill>
              </a:rPr>
              <a:t> </a:t>
            </a:r>
            <a:r>
              <a:rPr lang="cs-CZ" sz="1200" b="1" dirty="0">
                <a:solidFill>
                  <a:srgbClr val="C00000"/>
                </a:solidFill>
              </a:rPr>
              <a:t>více slovní komentář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28" y="6412009"/>
            <a:ext cx="979115" cy="34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D87AE13-F95B-421F-BC90-BB02A94B7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" y="779271"/>
            <a:ext cx="8997242" cy="50259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E9AF90-87EB-440B-8DE2-960241977F26}"/>
              </a:ext>
            </a:extLst>
          </p:cNvPr>
          <p:cNvSpPr txBox="1"/>
          <p:nvPr/>
        </p:nvSpPr>
        <p:spPr>
          <a:xfrm>
            <a:off x="1279258" y="1493140"/>
            <a:ext cx="568863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ČR</a:t>
            </a:r>
            <a:r>
              <a:rPr lang="cs-CZ" dirty="0"/>
              <a:t> (50,02 mg/PCU) je </a:t>
            </a:r>
          </a:p>
          <a:p>
            <a:r>
              <a:rPr lang="cs-CZ" dirty="0"/>
              <a:t>nad </a:t>
            </a:r>
            <a:r>
              <a:rPr lang="cs-CZ" b="1" dirty="0"/>
              <a:t>mediánem EU </a:t>
            </a:r>
            <a:r>
              <a:rPr lang="cs-CZ" dirty="0"/>
              <a:t>(</a:t>
            </a:r>
            <a:r>
              <a:rPr lang="cs-CZ" b="1" dirty="0">
                <a:solidFill>
                  <a:schemeClr val="tx2"/>
                </a:solidFill>
              </a:rPr>
              <a:t>47,6 mg/PCU</a:t>
            </a:r>
            <a:r>
              <a:rPr lang="cs-CZ" dirty="0"/>
              <a:t>) 16 </a:t>
            </a:r>
            <a:r>
              <a:rPr lang="cs-CZ" dirty="0" err="1"/>
              <a:t>MSs</a:t>
            </a:r>
            <a:r>
              <a:rPr lang="cs-CZ" dirty="0"/>
              <a:t> &lt; ČR &lt; 14 </a:t>
            </a:r>
            <a:r>
              <a:rPr lang="cs-CZ" dirty="0" err="1"/>
              <a:t>MSs</a:t>
            </a:r>
            <a:endParaRPr lang="cs-CZ" dirty="0"/>
          </a:p>
          <a:p>
            <a:r>
              <a:rPr lang="cs-CZ" dirty="0"/>
              <a:t>pod </a:t>
            </a:r>
            <a:r>
              <a:rPr lang="cs-CZ" b="1" dirty="0"/>
              <a:t>průměrem EU </a:t>
            </a:r>
            <a:r>
              <a:rPr lang="cs-CZ" b="1" dirty="0">
                <a:solidFill>
                  <a:schemeClr val="tx2"/>
                </a:solidFill>
              </a:rPr>
              <a:t>(84,4 mg/PCU)</a:t>
            </a:r>
          </a:p>
        </p:txBody>
      </p:sp>
    </p:spTree>
    <p:extLst>
      <p:ext uri="{BB962C8B-B14F-4D97-AF65-F5344CB8AC3E}">
        <p14:creationId xmlns:p14="http://schemas.microsoft.com/office/powerpoint/2010/main" val="1533923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84" y="61121"/>
            <a:ext cx="6913563" cy="668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163">
            <a:off x="49099" y="519167"/>
            <a:ext cx="2192543" cy="124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091">
            <a:off x="156015" y="2231840"/>
            <a:ext cx="2077951" cy="114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239">
            <a:off x="102223" y="3693104"/>
            <a:ext cx="2143692" cy="11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110">
            <a:off x="124036" y="5329572"/>
            <a:ext cx="2230953" cy="123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6A12B9B-2F6F-4032-AC81-FB0286D1B8FB}"/>
              </a:ext>
            </a:extLst>
          </p:cNvPr>
          <p:cNvSpPr txBox="1"/>
          <p:nvPr/>
        </p:nvSpPr>
        <p:spPr>
          <a:xfrm>
            <a:off x="58744" y="0"/>
            <a:ext cx="163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Kategorizace AMEG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6B7CAA0-87F4-4977-B81C-0644FAFFC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251" y="6521496"/>
            <a:ext cx="826482" cy="2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686ED5-3904-4D90-9C0A-0662E6E2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0671"/>
            <a:ext cx="8892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Spotřeby antimikrobik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národně i mezinárodně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aneb ČR v číslech strukturovaně</a:t>
            </a:r>
          </a:p>
          <a:p>
            <a:pPr marL="0" indent="0">
              <a:buNone/>
            </a:pP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  </a:t>
            </a: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mg/PCU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235A36-95BE-4ADD-A179-017B18DA3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30"/>
          <a:stretch/>
        </p:blipFill>
        <p:spPr>
          <a:xfrm>
            <a:off x="2735233" y="2374822"/>
            <a:ext cx="4168285" cy="30579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7EFFD3-CC58-43C4-9B81-16CC3B33A82D}"/>
              </a:ext>
            </a:extLst>
          </p:cNvPr>
          <p:cNvSpPr txBox="1"/>
          <p:nvPr/>
        </p:nvSpPr>
        <p:spPr>
          <a:xfrm>
            <a:off x="4968692" y="5419070"/>
            <a:ext cx="36831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Struktura spotřeb</a:t>
            </a:r>
            <a:r>
              <a:rPr lang="en-GB" b="1" dirty="0"/>
              <a:t> (mg/PCU) </a:t>
            </a:r>
            <a:r>
              <a:rPr lang="cs-CZ" b="1" dirty="0"/>
              <a:t>dle kategorizace</a:t>
            </a:r>
            <a:r>
              <a:rPr lang="en-GB" b="1" dirty="0"/>
              <a:t> AMEG</a:t>
            </a:r>
            <a:r>
              <a:rPr lang="cs-CZ" b="1" dirty="0"/>
              <a:t> </a:t>
            </a: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ČR</a:t>
            </a: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  <a:endParaRPr 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62B9A3-0FDE-469D-90DC-1EBDF363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5202">
            <a:off x="414577" y="4309102"/>
            <a:ext cx="3393062" cy="23225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67E9EF-400F-4A1B-BEB2-F50B03803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6925">
            <a:off x="313233" y="1974665"/>
            <a:ext cx="3358359" cy="22996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ABFCA4-6A89-41D5-BD20-19045B3B8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4030">
            <a:off x="5875913" y="2006723"/>
            <a:ext cx="3235585" cy="229287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F38CDBF-B184-4F56-B6B7-720825AD8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381328"/>
            <a:ext cx="735806" cy="2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673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2CAEC-AB76-4064-AA68-D0AE792F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55" y="116632"/>
            <a:ext cx="8131475" cy="1325563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Spotřeba léčivých látek charakteru antimikrobik meziročně dle nejvíce používaných VLP s cíl druhem prase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048116-4858-4453-900E-B5FF5D510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44824"/>
            <a:ext cx="7886700" cy="4902980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rgbClr val="C00000"/>
                </a:solidFill>
              </a:rPr>
              <a:t>10 VLP  </a:t>
            </a:r>
            <a:r>
              <a:rPr lang="cs-CZ" dirty="0"/>
              <a:t>dle hmotnostního objemu spotřeb jsou perorálně podávané VLP (do napájecí vody/do krmiva) obsahující léčivé látky:</a:t>
            </a:r>
          </a:p>
          <a:p>
            <a:pPr lvl="1" algn="just"/>
            <a:r>
              <a:rPr lang="cs-CZ" dirty="0"/>
              <a:t>Amoxicilin </a:t>
            </a:r>
          </a:p>
          <a:p>
            <a:pPr lvl="1" algn="just"/>
            <a:r>
              <a:rPr lang="cs-CZ" dirty="0"/>
              <a:t>Chlortetracyklin </a:t>
            </a:r>
          </a:p>
          <a:p>
            <a:pPr lvl="1" algn="just"/>
            <a:r>
              <a:rPr lang="cs-CZ" dirty="0" err="1"/>
              <a:t>Sulfadimidin</a:t>
            </a:r>
            <a:endParaRPr lang="cs-CZ" dirty="0"/>
          </a:p>
          <a:p>
            <a:pPr lvl="1" algn="just"/>
            <a:r>
              <a:rPr lang="cs-CZ" dirty="0"/>
              <a:t>Tiamulin</a:t>
            </a:r>
          </a:p>
          <a:p>
            <a:pPr marL="457200" lvl="1" indent="0" algn="just">
              <a:buNone/>
            </a:pPr>
            <a:r>
              <a:rPr lang="cs-CZ" dirty="0"/>
              <a:t>  </a:t>
            </a:r>
          </a:p>
          <a:p>
            <a:pPr marL="457200" lvl="1" indent="0" algn="just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09D5C7-5C6F-4A7B-BAF1-A6644857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4296314"/>
            <a:ext cx="2574985" cy="14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098A1-4C81-49E8-9CBF-88C25FE6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7886700" cy="1325563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 zinečnatý:</a:t>
            </a:r>
            <a:b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meziroční 2021- 2022 pokles o 25,7 %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57AE2D4-A192-4E21-925C-960011F7A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182689"/>
              </p:ext>
            </p:extLst>
          </p:nvPr>
        </p:nvGraphicFramePr>
        <p:xfrm>
          <a:off x="611560" y="1484784"/>
          <a:ext cx="7886702" cy="520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328">
                  <a:extLst>
                    <a:ext uri="{9D8B030D-6E8A-4147-A177-3AD203B41FA5}">
                      <a16:colId xmlns:a16="http://schemas.microsoft.com/office/drawing/2014/main" val="860718877"/>
                    </a:ext>
                  </a:extLst>
                </a:gridCol>
                <a:gridCol w="804612">
                  <a:extLst>
                    <a:ext uri="{9D8B030D-6E8A-4147-A177-3AD203B41FA5}">
                      <a16:colId xmlns:a16="http://schemas.microsoft.com/office/drawing/2014/main" val="3396796093"/>
                    </a:ext>
                  </a:extLst>
                </a:gridCol>
                <a:gridCol w="877759">
                  <a:extLst>
                    <a:ext uri="{9D8B030D-6E8A-4147-A177-3AD203B41FA5}">
                      <a16:colId xmlns:a16="http://schemas.microsoft.com/office/drawing/2014/main" val="42797084"/>
                    </a:ext>
                  </a:extLst>
                </a:gridCol>
                <a:gridCol w="810239">
                  <a:extLst>
                    <a:ext uri="{9D8B030D-6E8A-4147-A177-3AD203B41FA5}">
                      <a16:colId xmlns:a16="http://schemas.microsoft.com/office/drawing/2014/main" val="1108980923"/>
                    </a:ext>
                  </a:extLst>
                </a:gridCol>
                <a:gridCol w="939653">
                  <a:extLst>
                    <a:ext uri="{9D8B030D-6E8A-4147-A177-3AD203B41FA5}">
                      <a16:colId xmlns:a16="http://schemas.microsoft.com/office/drawing/2014/main" val="1965357872"/>
                    </a:ext>
                  </a:extLst>
                </a:gridCol>
                <a:gridCol w="795234">
                  <a:extLst>
                    <a:ext uri="{9D8B030D-6E8A-4147-A177-3AD203B41FA5}">
                      <a16:colId xmlns:a16="http://schemas.microsoft.com/office/drawing/2014/main" val="2914807285"/>
                    </a:ext>
                  </a:extLst>
                </a:gridCol>
                <a:gridCol w="894639">
                  <a:extLst>
                    <a:ext uri="{9D8B030D-6E8A-4147-A177-3AD203B41FA5}">
                      <a16:colId xmlns:a16="http://schemas.microsoft.com/office/drawing/2014/main" val="1000433419"/>
                    </a:ext>
                  </a:extLst>
                </a:gridCol>
                <a:gridCol w="804612">
                  <a:extLst>
                    <a:ext uri="{9D8B030D-6E8A-4147-A177-3AD203B41FA5}">
                      <a16:colId xmlns:a16="http://schemas.microsoft.com/office/drawing/2014/main" val="676476123"/>
                    </a:ext>
                  </a:extLst>
                </a:gridCol>
                <a:gridCol w="849626">
                  <a:extLst>
                    <a:ext uri="{9D8B030D-6E8A-4147-A177-3AD203B41FA5}">
                      <a16:colId xmlns:a16="http://schemas.microsoft.com/office/drawing/2014/main" val="1813672856"/>
                    </a:ext>
                  </a:extLst>
                </a:gridCol>
              </a:tblGrid>
              <a:tr h="238640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2016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0700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2017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2018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2019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2021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>
                          <a:effectLst/>
                        </a:rPr>
                        <a:t>2022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ctr"/>
                </a:tc>
                <a:extLst>
                  <a:ext uri="{0D108BD9-81ED-4DB2-BD59-A6C34878D82A}">
                    <a16:rowId xmlns:a16="http://schemas.microsoft.com/office/drawing/2014/main" val="3083730085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Celkem množství </a:t>
                      </a:r>
                      <a:r>
                        <a:rPr lang="cs-CZ" sz="900" u="none" strike="noStrike" dirty="0" err="1">
                          <a:effectLst/>
                        </a:rPr>
                        <a:t>ZnO</a:t>
                      </a:r>
                      <a:r>
                        <a:rPr lang="cs-CZ" sz="900" u="none" strike="noStrike" dirty="0">
                          <a:effectLst/>
                        </a:rPr>
                        <a:t> (tuny)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80,92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66,98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69,05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78,42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73,38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71,64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67,89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50,44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3" marR="5633" marT="7511" marB="0" anchor="b"/>
                </a:tc>
                <a:extLst>
                  <a:ext uri="{0D108BD9-81ED-4DB2-BD59-A6C34878D82A}">
                    <a16:rowId xmlns:a16="http://schemas.microsoft.com/office/drawing/2014/main" val="839242948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E2CC28B5-B851-4336-A800-F73854A7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54" y="2344010"/>
            <a:ext cx="5267401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569" y="294670"/>
            <a:ext cx="8526861" cy="490066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518E"/>
                </a:solidFill>
              </a:rPr>
              <a:t>Diskuse: Kdo spotřebuje více antimikrobik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Vážený průměr spotřeby antimikrobik z celkové populace lidí a potraviny produkujících zvířat v </a:t>
            </a:r>
            <a:r>
              <a:rPr lang="en-US" sz="2400" b="1" dirty="0"/>
              <a:t>EU/EEA</a:t>
            </a:r>
            <a:r>
              <a:rPr lang="cs-CZ" sz="2400" b="1" dirty="0"/>
              <a:t> – trend (2014-2018)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3286" r="1"/>
          <a:stretch/>
        </p:blipFill>
        <p:spPr bwMode="auto">
          <a:xfrm>
            <a:off x="2699792" y="1772816"/>
            <a:ext cx="6284269" cy="4824536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C90CD15-0723-4E05-A4DC-DF4ECA16369D}"/>
              </a:ext>
            </a:extLst>
          </p:cNvPr>
          <p:cNvSpPr txBox="1">
            <a:spLocks/>
          </p:cNvSpPr>
          <p:nvPr/>
        </p:nvSpPr>
        <p:spPr>
          <a:xfrm>
            <a:off x="107504" y="1916832"/>
            <a:ext cx="2448272" cy="2068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cs-CZ" sz="1600" b="1" dirty="0"/>
              <a:t>Celková spotřeba ATM nižší u</a:t>
            </a:r>
            <a:r>
              <a:rPr lang="en-US" sz="1600" dirty="0"/>
              <a:t> </a:t>
            </a:r>
            <a:r>
              <a:rPr lang="cs-CZ" sz="1600" b="1" dirty="0">
                <a:solidFill>
                  <a:srgbClr val="00B050"/>
                </a:solidFill>
              </a:rPr>
              <a:t>potraviny produkujících zvířat</a:t>
            </a:r>
            <a:r>
              <a:rPr lang="en-US" sz="1600" b="1" dirty="0"/>
              <a:t> </a:t>
            </a:r>
            <a:r>
              <a:rPr lang="en-US" sz="1600" dirty="0"/>
              <a:t>n</a:t>
            </a:r>
            <a:r>
              <a:rPr lang="cs-CZ" sz="1600" dirty="0" err="1"/>
              <a:t>ež</a:t>
            </a:r>
            <a:r>
              <a:rPr lang="cs-CZ" sz="1600" dirty="0"/>
              <a:t> u</a:t>
            </a:r>
            <a:r>
              <a:rPr lang="en-US" sz="1600" dirty="0"/>
              <a:t> </a:t>
            </a:r>
            <a:r>
              <a:rPr lang="cs-CZ" sz="1600" b="1" dirty="0">
                <a:solidFill>
                  <a:srgbClr val="0070C0"/>
                </a:solidFill>
              </a:rPr>
              <a:t>lidí</a:t>
            </a:r>
            <a:r>
              <a:rPr lang="en-US" sz="1600" dirty="0"/>
              <a:t> (27 </a:t>
            </a:r>
            <a:r>
              <a:rPr lang="cs-CZ" sz="1600" dirty="0"/>
              <a:t>států E</a:t>
            </a:r>
            <a:r>
              <a:rPr lang="en-US" sz="1600" dirty="0"/>
              <a:t>U/EEA</a:t>
            </a:r>
            <a:r>
              <a:rPr lang="cs-CZ" sz="1600" dirty="0"/>
              <a:t>,</a:t>
            </a:r>
            <a:r>
              <a:rPr lang="en-US" sz="1600" dirty="0"/>
              <a:t> 2016-2018</a:t>
            </a:r>
            <a:r>
              <a:rPr lang="cs-CZ" sz="1600" dirty="0"/>
              <a:t>)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1600" dirty="0"/>
          </a:p>
          <a:p>
            <a:pPr>
              <a:buClr>
                <a:schemeClr val="accent6"/>
              </a:buClr>
            </a:pPr>
            <a:r>
              <a:rPr lang="en-US" sz="1600" dirty="0"/>
              <a:t>Statistic</a:t>
            </a:r>
            <a:r>
              <a:rPr lang="cs-CZ" sz="1600" dirty="0" err="1"/>
              <a:t>ky</a:t>
            </a:r>
            <a:r>
              <a:rPr lang="cs-CZ" sz="1600" dirty="0"/>
              <a:t> významný</a:t>
            </a:r>
            <a:r>
              <a:rPr lang="en-US" sz="1600" dirty="0"/>
              <a:t> </a:t>
            </a:r>
            <a:r>
              <a:rPr lang="cs-CZ" sz="1600" b="1" dirty="0"/>
              <a:t>pokles</a:t>
            </a:r>
            <a:r>
              <a:rPr lang="en-US" sz="1600" b="1" dirty="0"/>
              <a:t> </a:t>
            </a:r>
            <a:r>
              <a:rPr lang="cs-CZ" sz="1600" b="1" dirty="0"/>
              <a:t>o</a:t>
            </a:r>
            <a:r>
              <a:rPr lang="en-US" sz="1600" b="1" dirty="0"/>
              <a:t> 32%</a:t>
            </a:r>
            <a:r>
              <a:rPr lang="en-US" sz="1600" dirty="0"/>
              <a:t> </a:t>
            </a:r>
            <a:r>
              <a:rPr lang="cs-CZ" sz="1600" dirty="0"/>
              <a:t>váženého průměru      u potraviny produkujících zvířat (</a:t>
            </a:r>
            <a:r>
              <a:rPr lang="en-US" sz="1600" dirty="0"/>
              <a:t>2014 </a:t>
            </a:r>
            <a:r>
              <a:rPr lang="cs-CZ" sz="1600" dirty="0"/>
              <a:t>až</a:t>
            </a:r>
            <a:r>
              <a:rPr lang="en-US" sz="1600" dirty="0"/>
              <a:t> 2018</a:t>
            </a:r>
            <a:r>
              <a:rPr lang="cs-CZ" sz="1600" dirty="0"/>
              <a:t>)</a:t>
            </a:r>
          </a:p>
          <a:p>
            <a:pPr marL="0" indent="0">
              <a:buClr>
                <a:schemeClr val="accent6"/>
              </a:buClr>
              <a:buNone/>
            </a:pPr>
            <a:endParaRPr lang="cs-CZ" sz="1600" dirty="0"/>
          </a:p>
          <a:p>
            <a:pPr>
              <a:buClr>
                <a:schemeClr val="accent6"/>
              </a:buClr>
            </a:pPr>
            <a:r>
              <a:rPr lang="cs-CZ" sz="1600" dirty="0"/>
              <a:t>Spotřeba v </a:t>
            </a:r>
            <a:r>
              <a:rPr lang="cs-CZ" sz="1600" b="1" dirty="0">
                <a:solidFill>
                  <a:srgbClr val="0070C0"/>
                </a:solidFill>
              </a:rPr>
              <a:t>humánní </a:t>
            </a:r>
            <a:r>
              <a:rPr lang="cs-CZ" sz="1600" dirty="0"/>
              <a:t>medicíně mírně narůstala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6" y="6237312"/>
            <a:ext cx="865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0566" y="6597352"/>
            <a:ext cx="8503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https://www.ecdc.europa.eu/sites/default/files/documents/JIACRA-III-Antimicrobial-Consumption-and-Resistance-in-Bacteria-from-Humans-and-Animals.pdf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123529" y="6304151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Ref</a:t>
            </a:r>
            <a:r>
              <a:rPr lang="cs-CZ" sz="1000" dirty="0"/>
              <a:t>: JIACRA III</a:t>
            </a:r>
          </a:p>
        </p:txBody>
      </p:sp>
    </p:spTree>
    <p:extLst>
      <p:ext uri="{BB962C8B-B14F-4D97-AF65-F5344CB8AC3E}">
        <p14:creationId xmlns:p14="http://schemas.microsoft.com/office/powerpoint/2010/main" val="2660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Spotřeby vybraných skupin antimikrobik:</a:t>
            </a:r>
            <a:br>
              <a:rPr lang="cs-CZ" sz="3600" b="1" dirty="0"/>
            </a:br>
            <a:r>
              <a:rPr lang="cs-CZ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potraviny produkující zvířata </a:t>
            </a:r>
            <a:r>
              <a:rPr lang="cs-CZ" sz="3600" b="1" dirty="0" err="1"/>
              <a:t>vs</a:t>
            </a:r>
            <a:r>
              <a:rPr lang="cs-CZ" sz="3600" b="1" dirty="0"/>
              <a:t> </a:t>
            </a:r>
            <a:r>
              <a:rPr lang="cs-CZ" sz="3600" b="1" dirty="0">
                <a:solidFill>
                  <a:srgbClr val="8EF6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lidé</a:t>
            </a:r>
            <a:endParaRPr lang="cs-CZ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4116" b="3666"/>
          <a:stretch/>
        </p:blipFill>
        <p:spPr bwMode="auto">
          <a:xfrm>
            <a:off x="4300280" y="1340768"/>
            <a:ext cx="4843720" cy="540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74824" y="1268760"/>
            <a:ext cx="3384376" cy="934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dirty="0"/>
              <a:t>Spotřeba vybraných antimikrobik se velmi </a:t>
            </a:r>
            <a:r>
              <a:rPr lang="cs-CZ" sz="1600" b="1" dirty="0"/>
              <a:t>liší mezi státy </a:t>
            </a:r>
            <a:r>
              <a:rPr lang="cs-CZ" sz="1600" dirty="0"/>
              <a:t>jak v humánní, tak ve veterinární oblasti !                               </a:t>
            </a:r>
            <a:r>
              <a:rPr lang="cs-CZ" sz="1600" b="1" i="1" dirty="0"/>
              <a:t>data je nutno interpretovat v kontextu – viz slovní komentář</a:t>
            </a:r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b="1" dirty="0"/>
              <a:t>ZAMĚŘENO na   </a:t>
            </a:r>
            <a:r>
              <a:rPr lang="cs-CZ" sz="1600" b="1" dirty="0" err="1">
                <a:solidFill>
                  <a:srgbClr val="FF0000"/>
                </a:solidFill>
              </a:rPr>
              <a:t>CIAs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 </a:t>
            </a:r>
            <a:r>
              <a:rPr lang="cs-CZ" sz="1600" dirty="0"/>
              <a:t>          data </a:t>
            </a:r>
            <a:r>
              <a:rPr lang="en-GB" sz="1600" dirty="0"/>
              <a:t>2017</a:t>
            </a:r>
            <a:r>
              <a:rPr lang="cs-CZ" sz="1600" dirty="0"/>
              <a:t>:</a:t>
            </a:r>
            <a:r>
              <a:rPr lang="en-GB" sz="1600" dirty="0"/>
              <a:t>  29 EU/EEA </a:t>
            </a:r>
            <a:r>
              <a:rPr lang="cs-CZ" sz="1600" dirty="0"/>
              <a:t>států, které dodaly data jak za veterinární, tak za humánní oblast:</a:t>
            </a:r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b="1" dirty="0"/>
              <a:t>Srovnání mediány v mg/PCU biomasy</a:t>
            </a:r>
            <a:r>
              <a:rPr lang="en-GB" sz="1600" b="1" dirty="0"/>
              <a:t> </a:t>
            </a:r>
            <a:endParaRPr lang="cs-CZ" sz="1600" b="1" dirty="0"/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b="1" dirty="0"/>
              <a:t>- Cef3/4    	</a:t>
            </a:r>
            <a:r>
              <a:rPr lang="cs-CZ" sz="1600" dirty="0"/>
              <a:t>lidé </a:t>
            </a:r>
            <a:r>
              <a:rPr lang="cs-CZ" sz="1600" b="1" dirty="0">
                <a:solidFill>
                  <a:srgbClr val="FF0000"/>
                </a:solidFill>
              </a:rPr>
              <a:t>2,8</a:t>
            </a:r>
            <a:r>
              <a:rPr lang="cs-CZ" sz="1600" dirty="0"/>
              <a:t> &gt; zvířata </a:t>
            </a:r>
            <a:r>
              <a:rPr lang="cs-CZ" sz="1600" b="1" dirty="0">
                <a:solidFill>
                  <a:srgbClr val="00B050"/>
                </a:solidFill>
              </a:rPr>
              <a:t>0,2              </a:t>
            </a:r>
            <a:r>
              <a:rPr lang="cs-CZ" sz="1600" b="1" dirty="0"/>
              <a:t>- FQ  	</a:t>
            </a:r>
            <a:r>
              <a:rPr lang="cs-CZ" sz="1600" dirty="0"/>
              <a:t>lidé</a:t>
            </a:r>
            <a:r>
              <a:rPr lang="cs-CZ" sz="1600" b="1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6,4</a:t>
            </a:r>
            <a:r>
              <a:rPr lang="cs-CZ" sz="1600" b="1" dirty="0"/>
              <a:t> &gt; </a:t>
            </a:r>
            <a:r>
              <a:rPr lang="cs-CZ" sz="1600" dirty="0"/>
              <a:t>zvířata</a:t>
            </a:r>
            <a:r>
              <a:rPr lang="cs-CZ" sz="1600" b="1" dirty="0"/>
              <a:t> </a:t>
            </a:r>
            <a:r>
              <a:rPr lang="cs-CZ" sz="1600" b="1" dirty="0">
                <a:solidFill>
                  <a:srgbClr val="00B050"/>
                </a:solidFill>
              </a:rPr>
              <a:t>1,1              - </a:t>
            </a:r>
            <a:r>
              <a:rPr lang="cs-CZ" sz="1600" b="1" dirty="0" err="1"/>
              <a:t>Makrolidy</a:t>
            </a:r>
            <a:r>
              <a:rPr lang="cs-CZ" sz="1600" b="1" dirty="0"/>
              <a:t> </a:t>
            </a:r>
            <a:r>
              <a:rPr lang="cs-CZ" sz="1600" dirty="0"/>
              <a:t>lidé </a:t>
            </a:r>
            <a:r>
              <a:rPr lang="cs-CZ" sz="1600" b="1" dirty="0">
                <a:solidFill>
                  <a:srgbClr val="FF0000"/>
                </a:solidFill>
              </a:rPr>
              <a:t>6,4</a:t>
            </a:r>
            <a:r>
              <a:rPr lang="cs-CZ" sz="1600" dirty="0"/>
              <a:t> &gt; zvířata </a:t>
            </a:r>
            <a:r>
              <a:rPr lang="cs-CZ" sz="1600" b="1" dirty="0">
                <a:solidFill>
                  <a:srgbClr val="00B050"/>
                </a:solidFill>
              </a:rPr>
              <a:t>5,7           </a:t>
            </a:r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b="1" dirty="0"/>
              <a:t>- Polymyxiny (kolistin)                            	</a:t>
            </a:r>
            <a:r>
              <a:rPr lang="cs-CZ" sz="1600" dirty="0"/>
              <a:t>lidé </a:t>
            </a:r>
            <a:r>
              <a:rPr lang="cs-CZ" sz="1600" b="1" dirty="0">
                <a:solidFill>
                  <a:srgbClr val="00B050"/>
                </a:solidFill>
              </a:rPr>
              <a:t>0,03</a:t>
            </a:r>
            <a:r>
              <a:rPr lang="cs-CZ" sz="1600" dirty="0"/>
              <a:t> &lt; zvířata </a:t>
            </a:r>
            <a:r>
              <a:rPr lang="cs-CZ" sz="1600" b="1" dirty="0">
                <a:solidFill>
                  <a:srgbClr val="FF0000"/>
                </a:solidFill>
              </a:rPr>
              <a:t>1,7</a:t>
            </a:r>
            <a:r>
              <a:rPr lang="cs-CZ" sz="1600" b="1" dirty="0">
                <a:solidFill>
                  <a:srgbClr val="00B050"/>
                </a:solidFill>
              </a:rPr>
              <a:t> </a:t>
            </a:r>
            <a:endParaRPr lang="cs-CZ" sz="1600" b="1" dirty="0"/>
          </a:p>
          <a:p>
            <a:pPr marL="285750" indent="-285750"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  <a:buFontTx/>
              <a:buChar char="-"/>
            </a:pPr>
            <a:endParaRPr lang="cs-CZ" sz="1600" b="1" dirty="0"/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b="1" dirty="0"/>
              <a:t>	</a:t>
            </a:r>
            <a:r>
              <a:rPr lang="cs-CZ" sz="1600" b="1" dirty="0">
                <a:solidFill>
                  <a:srgbClr val="00B050"/>
                </a:solidFill>
              </a:rPr>
              <a:t>             </a:t>
            </a:r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r>
              <a:rPr lang="cs-CZ" sz="1600" b="1" dirty="0">
                <a:solidFill>
                  <a:srgbClr val="00B050"/>
                </a:solidFill>
              </a:rPr>
              <a:t>                                                                                                                                                        </a:t>
            </a:r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accent2"/>
              </a:buClr>
            </a:pPr>
            <a:endParaRPr lang="cs-CZ" sz="1600" dirty="0"/>
          </a:p>
          <a:p>
            <a:pPr>
              <a:buClr>
                <a:schemeClr val="accent2"/>
              </a:buClr>
            </a:pPr>
            <a:endParaRPr lang="cs-CZ" sz="1600" dirty="0"/>
          </a:p>
          <a:p>
            <a:pPr>
              <a:buClr>
                <a:schemeClr val="accent2"/>
              </a:buClr>
            </a:pPr>
            <a:endParaRPr lang="en-GB" sz="1600" dirty="0">
              <a:solidFill>
                <a:srgbClr val="00B0F0"/>
              </a:solidFill>
            </a:endParaRPr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6156176" y="1412776"/>
            <a:ext cx="22322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732240" y="2175624"/>
            <a:ext cx="165618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47" y="3703671"/>
            <a:ext cx="127747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4869160"/>
            <a:ext cx="3546913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529824"/>
            <a:ext cx="648072" cy="22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8AD2E6D-CA51-4EDA-B092-F1B6B2E3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84319"/>
            <a:ext cx="127747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90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opatření (návrh)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5" b="7077"/>
          <a:stretch/>
        </p:blipFill>
        <p:spPr bwMode="auto">
          <a:xfrm>
            <a:off x="1187624" y="1772816"/>
            <a:ext cx="6758514" cy="391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49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Green </a:t>
            </a:r>
            <a:r>
              <a:rPr lang="cs-CZ" dirty="0" err="1"/>
              <a:t>Deal</a:t>
            </a:r>
            <a:r>
              <a:rPr lang="cs-CZ" dirty="0"/>
              <a:t> a F2F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1"/>
            <a:ext cx="8875032" cy="4619606"/>
          </a:xfrm>
        </p:spPr>
        <p:txBody>
          <a:bodyPr/>
          <a:lstStyle/>
          <a:p>
            <a:r>
              <a:rPr lang="cs-CZ" dirty="0"/>
              <a:t>Stanoví </a:t>
            </a:r>
            <a:r>
              <a:rPr lang="cs-CZ" b="1" dirty="0"/>
              <a:t>cíl 50% redukce spotřeby </a:t>
            </a:r>
            <a:r>
              <a:rPr lang="cs-CZ" b="1" dirty="0" err="1"/>
              <a:t>antimikrobik</a:t>
            </a:r>
            <a:r>
              <a:rPr lang="cs-CZ" dirty="0"/>
              <a:t> – EU jako celek</a:t>
            </a:r>
          </a:p>
          <a:p>
            <a:r>
              <a:rPr lang="cs-CZ" dirty="0"/>
              <a:t>Redukce </a:t>
            </a:r>
            <a:r>
              <a:rPr lang="cs-CZ" dirty="0" err="1"/>
              <a:t>antimikrobik</a:t>
            </a:r>
            <a:r>
              <a:rPr lang="cs-CZ" dirty="0"/>
              <a:t> – nový specifický cíl v rámci společné zemědělské politiky (SZP)</a:t>
            </a:r>
          </a:p>
          <a:p>
            <a:r>
              <a:rPr lang="cs-CZ" b="1" dirty="0"/>
              <a:t>SWOT</a:t>
            </a:r>
            <a:r>
              <a:rPr lang="cs-CZ" dirty="0"/>
              <a:t> analýza</a:t>
            </a:r>
          </a:p>
          <a:p>
            <a:r>
              <a:rPr lang="cs-CZ" dirty="0"/>
              <a:t>ČR (</a:t>
            </a:r>
            <a:r>
              <a:rPr lang="cs-CZ" dirty="0" err="1"/>
              <a:t>Mze</a:t>
            </a:r>
            <a:r>
              <a:rPr lang="cs-CZ" dirty="0"/>
              <a:t>) - </a:t>
            </a:r>
            <a:r>
              <a:rPr lang="cs-CZ" b="1" dirty="0"/>
              <a:t>Strategický plán</a:t>
            </a:r>
            <a:r>
              <a:rPr lang="cs-CZ" dirty="0"/>
              <a:t> – specifická intervence – vakcinace v chovech prasat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8FA0BC-7E07-452C-939C-2E876BACE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038" y="322688"/>
            <a:ext cx="1042506" cy="3657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63" y="4869160"/>
            <a:ext cx="2962606" cy="191477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5220072" y="6060032"/>
            <a:ext cx="64807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1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(návrh)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925144"/>
          </a:xfrm>
        </p:spPr>
        <p:txBody>
          <a:bodyPr>
            <a:normAutofit fontScale="70000" lnSpcReduction="20000"/>
          </a:bodyPr>
          <a:lstStyle/>
          <a:p>
            <a:r>
              <a:rPr lang="cs-CZ" b="1" u="sng" dirty="0"/>
              <a:t>Průběžné (1x ročně) </a:t>
            </a:r>
          </a:p>
          <a:p>
            <a:pPr lvl="1"/>
            <a:r>
              <a:rPr lang="cs-CZ" dirty="0"/>
              <a:t>IS SZIF žádosti  o proplacení (jednotná žádost)  - počet VDJ (jednotlivé kategorie - prase domácí)</a:t>
            </a:r>
          </a:p>
          <a:p>
            <a:pPr lvl="1"/>
            <a:r>
              <a:rPr lang="cs-CZ" dirty="0"/>
              <a:t>Počet zvířat vyjádřený v dobytčích jednotkách – EUROSTAT</a:t>
            </a:r>
            <a:br>
              <a:rPr lang="cs-CZ" dirty="0"/>
            </a:br>
            <a:r>
              <a:rPr lang="cs-CZ" dirty="0" err="1"/>
              <a:t>EUROSTAT</a:t>
            </a:r>
            <a:r>
              <a:rPr lang="cs-CZ" dirty="0"/>
              <a:t>, ČSÚ - Prosincový průzkum stavů hospodářských zvířat.</a:t>
            </a:r>
          </a:p>
          <a:p>
            <a:pPr lvl="1"/>
            <a:r>
              <a:rPr lang="cs-CZ" dirty="0"/>
              <a:t>EUROSTAT -Koeficienty pro převod počtu zvířat na VDJ 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Evropská léková agentura (EMA) - Celkový prodej / používání </a:t>
            </a:r>
            <a:r>
              <a:rPr lang="cs-CZ" dirty="0" err="1">
                <a:solidFill>
                  <a:srgbClr val="C00000"/>
                </a:solidFill>
              </a:rPr>
              <a:t>antimikrobi</a:t>
            </a:r>
            <a:r>
              <a:rPr lang="cs-CZ" dirty="0">
                <a:solidFill>
                  <a:srgbClr val="C00000"/>
                </a:solidFill>
              </a:rPr>
              <a:t>. látek u potravinových zvířat za ČR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ÚSKVBL - Celkový prodej/ používání antimikrobiálních látek u zvířat určených k produkci potravin - druh prase domácí.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ÚSKVBL - Množství prodávaných antimikrobiálních účinných látek z veterinárních léčivých přípravků - druh prase domácí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Dotazníkové šetření u žadatelů o podporu v rámci dané intervence</a:t>
            </a:r>
          </a:p>
          <a:p>
            <a:r>
              <a:rPr lang="cs-CZ" b="1" u="sng" dirty="0"/>
              <a:t>Na konci období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Dotazníkové šetření u žadatelů o podporu v rámci dané intervence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99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Takže – efektivní vakcinační program 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925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Definování (dlouhodobých) cílů</a:t>
            </a:r>
          </a:p>
          <a:p>
            <a:r>
              <a:rPr lang="cs-CZ" dirty="0"/>
              <a:t>Vstupní analýza – patogeny / </a:t>
            </a:r>
            <a:r>
              <a:rPr lang="cs-CZ" dirty="0" err="1"/>
              <a:t>antimikrobika</a:t>
            </a:r>
            <a:r>
              <a:rPr lang="cs-CZ" dirty="0"/>
              <a:t> další významné faktory („důkazy“)</a:t>
            </a:r>
          </a:p>
          <a:p>
            <a:r>
              <a:rPr lang="cs-CZ" dirty="0"/>
              <a:t>Stanovení priorit pro dané </a:t>
            </a:r>
            <a:r>
              <a:rPr lang="cs-CZ" dirty="0" err="1"/>
              <a:t>hodpodářství</a:t>
            </a:r>
            <a:endParaRPr lang="cs-CZ" dirty="0"/>
          </a:p>
          <a:p>
            <a:r>
              <a:rPr lang="cs-CZ" dirty="0"/>
              <a:t>Návrh vakcinačního programu (kmeny, typy, vakcinační schéma)</a:t>
            </a:r>
          </a:p>
          <a:p>
            <a:r>
              <a:rPr lang="cs-CZ" dirty="0"/>
              <a:t>Doprovodná opatření (např. technologie, výživa, ozdravování, </a:t>
            </a:r>
            <a:r>
              <a:rPr lang="cs-CZ" dirty="0" err="1"/>
              <a:t>welfare</a:t>
            </a:r>
            <a:r>
              <a:rPr lang="cs-CZ" dirty="0"/>
              <a:t>, biologická bezpečnost)</a:t>
            </a:r>
          </a:p>
          <a:p>
            <a:r>
              <a:rPr lang="cs-CZ" dirty="0"/>
              <a:t>Měření efektu</a:t>
            </a:r>
          </a:p>
          <a:p>
            <a:r>
              <a:rPr lang="cs-CZ" dirty="0"/>
              <a:t>Vyhodnocení</a:t>
            </a:r>
          </a:p>
          <a:p>
            <a:r>
              <a:rPr lang="cs-CZ" dirty="0"/>
              <a:t>Zlepšování</a:t>
            </a:r>
          </a:p>
        </p:txBody>
      </p:sp>
      <p:sp>
        <p:nvSpPr>
          <p:cNvPr id="4" name="TextovéPole 3"/>
          <p:cNvSpPr txBox="1"/>
          <p:nvPr/>
        </p:nvSpPr>
        <p:spPr>
          <a:xfrm rot="21181294">
            <a:off x="3600693" y="5647830"/>
            <a:ext cx="525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/>
                </a:solidFill>
              </a:rPr>
              <a:t>„co neumím měřit, nemohu řídit“ </a:t>
            </a:r>
          </a:p>
        </p:txBody>
      </p:sp>
    </p:spTree>
    <p:extLst>
      <p:ext uri="{BB962C8B-B14F-4D97-AF65-F5344CB8AC3E}">
        <p14:creationId xmlns:p14="http://schemas.microsoft.com/office/powerpoint/2010/main" val="384166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45C50-792E-46B7-9D68-12FA9AE3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2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Seznam antimikrobik vyhrazených POUZE pro léčbu infekcí člověka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D5B1130-1A06-4BAD-A883-038C12BF6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93" b="1"/>
          <a:stretch/>
        </p:blipFill>
        <p:spPr>
          <a:xfrm>
            <a:off x="179512" y="1484784"/>
            <a:ext cx="4608512" cy="5243889"/>
          </a:xfrm>
          <a:prstGeom prst="rect">
            <a:avLst/>
          </a:prstGeom>
          <a:effectLst>
            <a:glow rad="127000">
              <a:schemeClr val="tx2">
                <a:lumMod val="75000"/>
              </a:schemeClr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88DD9A2-717B-4C98-B218-9F9C464F6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167" y="1556792"/>
            <a:ext cx="3528392" cy="5028936"/>
          </a:xfrm>
          <a:prstGeom prst="rect">
            <a:avLst/>
          </a:prstGeom>
          <a:effectLst>
            <a:glow rad="127000">
              <a:schemeClr val="tx2">
                <a:lumMod val="75000"/>
              </a:schemeClr>
            </a:glow>
          </a:effectLst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76C7A81D-9C51-4721-A220-F0027637B2A9}"/>
              </a:ext>
            </a:extLst>
          </p:cNvPr>
          <p:cNvSpPr/>
          <p:nvPr/>
        </p:nvSpPr>
        <p:spPr>
          <a:xfrm>
            <a:off x="5292080" y="6093296"/>
            <a:ext cx="1621677" cy="3192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3F9474-6E02-4AA9-A218-BE8913AC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597572"/>
            <a:ext cx="1621677" cy="319260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340E52F-AA15-4A08-BD7F-2FFAD44A5286}"/>
              </a:ext>
            </a:extLst>
          </p:cNvPr>
          <p:cNvSpPr/>
          <p:nvPr/>
        </p:nvSpPr>
        <p:spPr>
          <a:xfrm>
            <a:off x="179512" y="1556792"/>
            <a:ext cx="1584176" cy="26305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B743BB4-293D-41BA-876B-7594BD361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318" y="6472796"/>
            <a:ext cx="826482" cy="294827"/>
          </a:xfrm>
          <a:prstGeom prst="rect">
            <a:avLst/>
          </a:prstGeom>
        </p:spPr>
      </p:pic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6194821E-40A1-47BD-9B75-E434499B9C13}"/>
              </a:ext>
            </a:extLst>
          </p:cNvPr>
          <p:cNvSpPr/>
          <p:nvPr/>
        </p:nvSpPr>
        <p:spPr>
          <a:xfrm>
            <a:off x="2699093" y="1556792"/>
            <a:ext cx="1397086" cy="39472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18 položek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4CCAC894-13A5-4EC4-9708-2CBE3BAFC2F9}"/>
              </a:ext>
            </a:extLst>
          </p:cNvPr>
          <p:cNvSpPr/>
          <p:nvPr/>
        </p:nvSpPr>
        <p:spPr>
          <a:xfrm>
            <a:off x="7044003" y="6093296"/>
            <a:ext cx="1397086" cy="39856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1 položka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4FA10C3-92DC-4C90-9ABC-B055D26F0B87}"/>
              </a:ext>
            </a:extLst>
          </p:cNvPr>
          <p:cNvSpPr/>
          <p:nvPr/>
        </p:nvSpPr>
        <p:spPr>
          <a:xfrm>
            <a:off x="7078115" y="1622487"/>
            <a:ext cx="1397086" cy="39472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18 položek</a:t>
            </a:r>
          </a:p>
        </p:txBody>
      </p:sp>
    </p:spTree>
    <p:extLst>
      <p:ext uri="{BB962C8B-B14F-4D97-AF65-F5344CB8AC3E}">
        <p14:creationId xmlns:p14="http://schemas.microsoft.com/office/powerpoint/2010/main" val="1502678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Proč sběr dat o používání </a:t>
            </a:r>
            <a:r>
              <a:rPr lang="cs-CZ" dirty="0" err="1"/>
              <a:t>antimikrobik</a:t>
            </a:r>
            <a:r>
              <a:rPr lang="cs-CZ" dirty="0"/>
              <a:t> 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68863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Požadavek EU</a:t>
            </a:r>
          </a:p>
          <a:p>
            <a:r>
              <a:rPr lang="cs-CZ" u="sng" dirty="0"/>
              <a:t>Nařízení 2019/6 </a:t>
            </a:r>
          </a:p>
          <a:p>
            <a:pPr lvl="1"/>
            <a:r>
              <a:rPr lang="cs-CZ" dirty="0"/>
              <a:t>Článek 57</a:t>
            </a:r>
          </a:p>
          <a:p>
            <a:r>
              <a:rPr lang="cs-CZ" dirty="0"/>
              <a:t> čl. 57, odst. 3 – </a:t>
            </a:r>
            <a:r>
              <a:rPr lang="en-US" dirty="0"/>
              <a:t>Commission Delegated </a:t>
            </a:r>
            <a:r>
              <a:rPr lang="en-US" u="sng" dirty="0"/>
              <a:t>Regulation (EU) 2021/578</a:t>
            </a:r>
            <a:r>
              <a:rPr lang="en-US" dirty="0"/>
              <a:t> of 29 January 2021</a:t>
            </a:r>
            <a:endParaRPr lang="cs-CZ" dirty="0"/>
          </a:p>
          <a:p>
            <a:pPr lvl="1"/>
            <a:r>
              <a:rPr lang="cs-CZ" dirty="0"/>
              <a:t>Požadavky na systémy sběru dat v členských státech</a:t>
            </a:r>
          </a:p>
          <a:p>
            <a:pPr lvl="1"/>
            <a:r>
              <a:rPr lang="cs-CZ" dirty="0">
                <a:hlinkClick r:id="rId2"/>
              </a:rPr>
              <a:t>https://eur-lex.europa.eu/eli/reg_del/2021/578/oj</a:t>
            </a:r>
            <a:endParaRPr lang="cs-CZ" dirty="0"/>
          </a:p>
          <a:p>
            <a:r>
              <a:rPr lang="cs-CZ" dirty="0"/>
              <a:t>C</a:t>
            </a:r>
            <a:r>
              <a:rPr lang="en-US" dirty="0" err="1"/>
              <a:t>ommission</a:t>
            </a:r>
            <a:r>
              <a:rPr lang="en-US" dirty="0"/>
              <a:t> Implementing </a:t>
            </a:r>
            <a:r>
              <a:rPr lang="en-US" u="sng" dirty="0"/>
              <a:t>Regulation (EU) 2022/209 </a:t>
            </a:r>
            <a:r>
              <a:rPr lang="en-US" dirty="0"/>
              <a:t>of 16 February 2022</a:t>
            </a:r>
            <a:endParaRPr lang="cs-CZ" dirty="0"/>
          </a:p>
          <a:p>
            <a:pPr lvl="1"/>
            <a:r>
              <a:rPr lang="cs-CZ" dirty="0"/>
              <a:t>Formát dat pro zasílání Evropské lékové agentuře</a:t>
            </a:r>
          </a:p>
          <a:p>
            <a:pPr lvl="1"/>
            <a:r>
              <a:rPr lang="cs-CZ" dirty="0">
                <a:hlinkClick r:id="rId3"/>
              </a:rPr>
              <a:t>https://eur-lex.europa.eu/eli/reg_impl/2022/209/oj</a:t>
            </a:r>
            <a:endParaRPr lang="cs-CZ" dirty="0"/>
          </a:p>
          <a:p>
            <a:r>
              <a:rPr lang="cs-CZ" dirty="0"/>
              <a:t>Nařízení 2019/4 – </a:t>
            </a:r>
            <a:r>
              <a:rPr lang="cs-CZ" dirty="0" err="1"/>
              <a:t>medikovaná</a:t>
            </a:r>
            <a:r>
              <a:rPr lang="cs-CZ" dirty="0"/>
              <a:t> krmiva – některé prvky </a:t>
            </a:r>
          </a:p>
        </p:txBody>
      </p:sp>
    </p:spTree>
    <p:extLst>
      <p:ext uri="{BB962C8B-B14F-4D97-AF65-F5344CB8AC3E}">
        <p14:creationId xmlns:p14="http://schemas.microsoft.com/office/powerpoint/2010/main" val="703080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2060"/>
                </a:solidFill>
              </a:rPr>
              <a:t>Sběr dat o používání – důležitá data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3" y="836712"/>
            <a:ext cx="8858074" cy="597666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dirty="0"/>
              <a:t>Systém sledování používání = elektronická hlášení národním autoritám daného členského státu od 1. 1. 2023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800" b="1" dirty="0">
                <a:solidFill>
                  <a:srgbClr val="C00000"/>
                </a:solidFill>
              </a:rPr>
              <a:t>FÁZE I: </a:t>
            </a:r>
            <a:r>
              <a:rPr lang="cs-CZ" sz="3800" dirty="0"/>
              <a:t>    Poprvé z období  </a:t>
            </a:r>
            <a:r>
              <a:rPr lang="cs-CZ" sz="3800" b="1" dirty="0">
                <a:solidFill>
                  <a:srgbClr val="C00000"/>
                </a:solidFill>
              </a:rPr>
              <a:t>1.1. 2023 </a:t>
            </a:r>
            <a:r>
              <a:rPr lang="cs-CZ" sz="3800" dirty="0"/>
              <a:t>- 31.12.2023; </a:t>
            </a:r>
            <a:r>
              <a:rPr lang="cs-CZ" sz="3800" b="1" dirty="0">
                <a:solidFill>
                  <a:srgbClr val="002060"/>
                </a:solidFill>
              </a:rPr>
              <a:t>odevzdání EMA do 30. září 2024</a:t>
            </a:r>
          </a:p>
          <a:p>
            <a:pPr marL="0" indent="0">
              <a:buNone/>
            </a:pPr>
            <a:r>
              <a:rPr lang="cs-CZ" b="1" dirty="0"/>
              <a:t>	</a:t>
            </a:r>
            <a:r>
              <a:rPr lang="cs-CZ" b="1" dirty="0">
                <a:solidFill>
                  <a:srgbClr val="002060"/>
                </a:solidFill>
              </a:rPr>
              <a:t>SKOT:</a:t>
            </a:r>
            <a:r>
              <a:rPr lang="cs-CZ" b="1" dirty="0"/>
              <a:t> </a:t>
            </a:r>
            <a:r>
              <a:rPr lang="cs-CZ" dirty="0"/>
              <a:t>se specifikací dojeného skotu a masného skotu a také telat: s porážkou telat &gt; 10 000 tun /rok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PRASATA:</a:t>
            </a:r>
            <a:r>
              <a:rPr lang="cs-CZ" dirty="0"/>
              <a:t> se specifikací výkrmových prasat,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DRŮBEŽ:</a:t>
            </a:r>
            <a:r>
              <a:rPr lang="cs-CZ" dirty="0"/>
              <a:t> se specifikací </a:t>
            </a:r>
            <a:r>
              <a:rPr lang="cs-CZ" b="1" dirty="0">
                <a:solidFill>
                  <a:srgbClr val="002060"/>
                </a:solidFill>
              </a:rPr>
              <a:t>kura</a:t>
            </a:r>
            <a:r>
              <a:rPr lang="cs-CZ" dirty="0"/>
              <a:t> (brojleři, nosnice, rodiče, prarodiče) a u </a:t>
            </a:r>
            <a:r>
              <a:rPr lang="cs-CZ" b="1" dirty="0">
                <a:solidFill>
                  <a:srgbClr val="002060"/>
                </a:solidFill>
              </a:rPr>
              <a:t>krůt</a:t>
            </a:r>
            <a:r>
              <a:rPr lang="cs-CZ" dirty="0"/>
              <a:t>, se specifikací krůt na 	výkrm a ostatních).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800" b="1" dirty="0">
                <a:solidFill>
                  <a:srgbClr val="C00000"/>
                </a:solidFill>
              </a:rPr>
              <a:t>FÁZE II: </a:t>
            </a:r>
            <a:r>
              <a:rPr lang="cs-CZ" sz="3800" dirty="0"/>
              <a:t>   Poprvé z období </a:t>
            </a:r>
            <a:r>
              <a:rPr lang="cs-CZ" sz="3800" b="1" dirty="0">
                <a:solidFill>
                  <a:srgbClr val="C00000"/>
                </a:solidFill>
              </a:rPr>
              <a:t>1.1. 2026 </a:t>
            </a:r>
            <a:r>
              <a:rPr lang="cs-CZ" sz="3800" b="1" dirty="0"/>
              <a:t>- </a:t>
            </a:r>
            <a:r>
              <a:rPr lang="cs-CZ" sz="3800" dirty="0"/>
              <a:t>31.12.2026, </a:t>
            </a:r>
            <a:r>
              <a:rPr lang="cs-CZ" sz="3800" b="1" dirty="0">
                <a:solidFill>
                  <a:srgbClr val="002060"/>
                </a:solidFill>
              </a:rPr>
              <a:t>odevzdání EMA do 30. června 2027 </a:t>
            </a:r>
          </a:p>
          <a:p>
            <a:pPr marL="0" indent="0">
              <a:buNone/>
            </a:pPr>
            <a:r>
              <a:rPr lang="cs-CZ" dirty="0"/>
              <a:t>	připojen navíc sběr dat u dalších species zvířat 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ostatní drůbež </a:t>
            </a:r>
            <a:r>
              <a:rPr lang="cs-CZ" dirty="0"/>
              <a:t>(kachny, husy);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ovce; kozy;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2060"/>
                </a:solidFill>
              </a:rPr>
              <a:t>	ryby </a:t>
            </a:r>
            <a:r>
              <a:rPr lang="cs-CZ" dirty="0"/>
              <a:t>(losos obecný, pstruh duhový, mořan zlatavý, </a:t>
            </a:r>
            <a:r>
              <a:rPr lang="cs-CZ" dirty="0" err="1"/>
              <a:t>mořčák</a:t>
            </a:r>
            <a:r>
              <a:rPr lang="cs-CZ" dirty="0"/>
              <a:t> evropský, kapr obecný);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koně;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2060"/>
                </a:solidFill>
              </a:rPr>
              <a:t>	králíci a další zvířata</a:t>
            </a:r>
            <a:r>
              <a:rPr lang="cs-CZ" dirty="0"/>
              <a:t>, jejichž </a:t>
            </a:r>
            <a:r>
              <a:rPr lang="cs-CZ" b="1" dirty="0"/>
              <a:t>potraviny jsou určeny pro lidský konzum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sz="3800" b="1" dirty="0">
                <a:solidFill>
                  <a:srgbClr val="C00000"/>
                </a:solidFill>
              </a:rPr>
              <a:t>Fáze III </a:t>
            </a:r>
            <a:r>
              <a:rPr lang="cs-CZ" sz="3800" dirty="0"/>
              <a:t> 	Poprvé z  období </a:t>
            </a:r>
            <a:r>
              <a:rPr lang="cs-CZ" sz="3800" b="1" dirty="0">
                <a:solidFill>
                  <a:srgbClr val="C00000"/>
                </a:solidFill>
              </a:rPr>
              <a:t>1.1. 2029 </a:t>
            </a:r>
            <a:r>
              <a:rPr lang="cs-CZ" sz="3800" b="1" dirty="0"/>
              <a:t>- </a:t>
            </a:r>
            <a:r>
              <a:rPr lang="cs-CZ" sz="3800" dirty="0"/>
              <a:t>31.12.2029, </a:t>
            </a:r>
            <a:r>
              <a:rPr lang="cs-CZ" sz="3800" b="1" dirty="0">
                <a:solidFill>
                  <a:srgbClr val="002060"/>
                </a:solidFill>
              </a:rPr>
              <a:t>odevzdání EMA do 30. června 2030</a:t>
            </a:r>
          </a:p>
          <a:p>
            <a:pPr marL="0" indent="0">
              <a:buNone/>
            </a:pPr>
            <a:r>
              <a:rPr lang="cs-CZ" dirty="0"/>
              <a:t>	připojen navíc sběr dat u dalších species zvířat 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psi</a:t>
            </a:r>
            <a:r>
              <a:rPr lang="cs-CZ" dirty="0"/>
              <a:t> a </a:t>
            </a:r>
            <a:r>
              <a:rPr lang="cs-CZ" b="1" dirty="0">
                <a:solidFill>
                  <a:srgbClr val="002060"/>
                </a:solidFill>
              </a:rPr>
              <a:t>kočky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2060"/>
                </a:solidFill>
              </a:rPr>
              <a:t>kožešinová zvířata </a:t>
            </a:r>
            <a:r>
              <a:rPr lang="cs-CZ" dirty="0"/>
              <a:t>(norci a lišky),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Dataset</a:t>
            </a:r>
            <a:r>
              <a:rPr lang="cs-CZ" dirty="0"/>
              <a:t> vždy za kalendářní rok, zahájení první fáze 1.1. 2023, následně se budou přidávat další fáze ... Od roku 2029 by se měla sbírat data o používání </a:t>
            </a:r>
            <a:r>
              <a:rPr lang="cs-CZ" u="sng" dirty="0"/>
              <a:t>u všech druhů a kategorií zvířat </a:t>
            </a:r>
            <a:r>
              <a:rPr lang="cs-CZ" dirty="0"/>
              <a:t>uvedených v DA: </a:t>
            </a:r>
            <a:r>
              <a:rPr lang="cs-CZ" b="1" dirty="0">
                <a:solidFill>
                  <a:srgbClr val="002060"/>
                </a:solidFill>
              </a:rPr>
              <a:t>2021/578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Hlášení dat v souladu s detailním popisem uvedeným v nařízení Komise v přenesené pravomoci (EU) 2021/578,  a dle prováděcího nařízení, které bude definovat přesný formát sběru dat, tedy položky v </a:t>
            </a:r>
            <a:r>
              <a:rPr lang="cs-CZ" dirty="0" err="1"/>
              <a:t>templátu</a:t>
            </a:r>
            <a:r>
              <a:rPr lang="cs-CZ" dirty="0"/>
              <a:t> k vyplnění a to jak pro antimikrobika, tak pro počty zvířat a jejich a kategorií.	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81328"/>
            <a:ext cx="865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104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„Adaptace“ pravidel v podmínkách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r>
              <a:rPr lang="cs-CZ" dirty="0"/>
              <a:t>Zákon o léčivech - § 102a až § 102e</a:t>
            </a:r>
          </a:p>
          <a:p>
            <a:r>
              <a:rPr lang="cs-CZ" dirty="0"/>
              <a:t>Sběr údajů o </a:t>
            </a:r>
            <a:r>
              <a:rPr lang="cs-CZ" u="sng" dirty="0"/>
              <a:t>prodejích </a:t>
            </a:r>
            <a:r>
              <a:rPr lang="cs-CZ" u="sng" dirty="0" err="1"/>
              <a:t>antimikrobik</a:t>
            </a:r>
            <a:r>
              <a:rPr lang="cs-CZ" dirty="0"/>
              <a:t> a o </a:t>
            </a:r>
            <a:r>
              <a:rPr lang="cs-CZ" b="1" u="sng" dirty="0">
                <a:solidFill>
                  <a:srgbClr val="FF0000"/>
                </a:solidFill>
              </a:rPr>
              <a:t>použití </a:t>
            </a:r>
            <a:r>
              <a:rPr lang="cs-CZ" b="1" u="sng" dirty="0" err="1">
                <a:solidFill>
                  <a:srgbClr val="FF0000"/>
                </a:solidFill>
              </a:rPr>
              <a:t>antimikrobik</a:t>
            </a:r>
            <a:r>
              <a:rPr lang="cs-CZ" b="1" u="sng" dirty="0">
                <a:solidFill>
                  <a:srgbClr val="FF0000"/>
                </a:solidFill>
              </a:rPr>
              <a:t> u definovaných druhů (a kategorií) zvířat</a:t>
            </a:r>
            <a:r>
              <a:rPr lang="cs-CZ" dirty="0"/>
              <a:t> </a:t>
            </a:r>
          </a:p>
          <a:p>
            <a:r>
              <a:rPr lang="cs-CZ" dirty="0" err="1"/>
              <a:t>Antimikrobika</a:t>
            </a:r>
            <a:r>
              <a:rPr lang="cs-CZ" dirty="0"/>
              <a:t> = definované (</a:t>
            </a:r>
            <a:r>
              <a:rPr lang="cs-CZ" dirty="0" err="1"/>
              <a:t>ATCvet</a:t>
            </a:r>
            <a:r>
              <a:rPr lang="cs-CZ" dirty="0"/>
              <a:t>, ATC) veterinární + humánní léčivé přípravky </a:t>
            </a:r>
          </a:p>
          <a:p>
            <a:r>
              <a:rPr lang="cs-CZ" dirty="0"/>
              <a:t>Prodeje - vyřešeny</a:t>
            </a:r>
          </a:p>
        </p:txBody>
      </p:sp>
    </p:spTree>
    <p:extLst>
      <p:ext uri="{BB962C8B-B14F-4D97-AF65-F5344CB8AC3E}">
        <p14:creationId xmlns:p14="http://schemas.microsoft.com/office/powerpoint/2010/main" val="2914665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0719" r="51028" b="39608"/>
          <a:stretch/>
        </p:blipFill>
        <p:spPr bwMode="auto">
          <a:xfrm>
            <a:off x="270921" y="1124744"/>
            <a:ext cx="8873079" cy="46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ámeček 3"/>
          <p:cNvSpPr/>
          <p:nvPr/>
        </p:nvSpPr>
        <p:spPr>
          <a:xfrm>
            <a:off x="4932040" y="1119531"/>
            <a:ext cx="792088" cy="36004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2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19085" r="51250" b="5098"/>
          <a:stretch/>
        </p:blipFill>
        <p:spPr bwMode="auto">
          <a:xfrm>
            <a:off x="97280" y="476672"/>
            <a:ext cx="904672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ámeček 3"/>
          <p:cNvSpPr/>
          <p:nvPr/>
        </p:nvSpPr>
        <p:spPr>
          <a:xfrm>
            <a:off x="4860032" y="476672"/>
            <a:ext cx="792088" cy="28803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7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Prodeje x použití (I)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Prodeje</a:t>
            </a:r>
            <a:r>
              <a:rPr lang="cs-CZ" dirty="0"/>
              <a:t> – vyřešeny</a:t>
            </a:r>
          </a:p>
          <a:p>
            <a:pPr lvl="1"/>
            <a:r>
              <a:rPr lang="cs-CZ" dirty="0"/>
              <a:t>Systém založen na sběru dat od distributorů cca. od roku 2001</a:t>
            </a:r>
          </a:p>
          <a:p>
            <a:pPr lvl="1"/>
            <a:r>
              <a:rPr lang="cs-CZ" dirty="0"/>
              <a:t>Data poskytovány EMA / OIE (WOAH) </a:t>
            </a:r>
          </a:p>
          <a:p>
            <a:pPr lvl="1"/>
            <a:r>
              <a:rPr lang="cs-CZ" dirty="0"/>
              <a:t>Základ pro zprávu ESVAC </a:t>
            </a:r>
          </a:p>
          <a:p>
            <a:pPr lvl="1"/>
            <a:r>
              <a:rPr lang="cs-CZ" dirty="0"/>
              <a:t>Není tedy předmětem dnešní diskuse</a:t>
            </a:r>
          </a:p>
          <a:p>
            <a:pPr lvl="1"/>
            <a:r>
              <a:rPr lang="cs-CZ" dirty="0"/>
              <a:t>Systém průběžně aktualizován </a:t>
            </a:r>
          </a:p>
        </p:txBody>
      </p:sp>
    </p:spTree>
    <p:extLst>
      <p:ext uri="{BB962C8B-B14F-4D97-AF65-F5344CB8AC3E}">
        <p14:creationId xmlns:p14="http://schemas.microsoft.com/office/powerpoint/2010/main" val="607301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cs-CZ" dirty="0"/>
              <a:t>Prodeje x použití (II)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616624"/>
          </a:xfrm>
        </p:spPr>
        <p:txBody>
          <a:bodyPr>
            <a:normAutofit fontScale="77500" lnSpcReduction="20000"/>
          </a:bodyPr>
          <a:lstStyle/>
          <a:p>
            <a:r>
              <a:rPr lang="cs-CZ" b="1" u="sng" dirty="0"/>
              <a:t>Použití </a:t>
            </a:r>
            <a:r>
              <a:rPr lang="cs-CZ" b="1" u="sng" dirty="0" err="1"/>
              <a:t>antimikrobik</a:t>
            </a:r>
            <a:r>
              <a:rPr lang="cs-CZ" b="1" u="sng" dirty="0"/>
              <a:t> u stanovených druhů zvířat </a:t>
            </a:r>
          </a:p>
          <a:p>
            <a:r>
              <a:rPr lang="cs-CZ" b="1" u="sng" dirty="0"/>
              <a:t>Zdroj dat</a:t>
            </a:r>
            <a:r>
              <a:rPr lang="cs-CZ" dirty="0"/>
              <a:t> o použití v ČR = </a:t>
            </a:r>
            <a:r>
              <a:rPr lang="cs-CZ" b="1" u="sng" dirty="0"/>
              <a:t>„veterinární provozovatel“</a:t>
            </a:r>
            <a:r>
              <a:rPr lang="cs-CZ" dirty="0"/>
              <a:t> - § 6, odst. 1, písm. d) </a:t>
            </a:r>
            <a:r>
              <a:rPr lang="cs-CZ" dirty="0" err="1"/>
              <a:t>ZoL</a:t>
            </a:r>
            <a:endParaRPr lang="cs-CZ" dirty="0"/>
          </a:p>
          <a:p>
            <a:pPr lvl="1"/>
            <a:r>
              <a:rPr lang="cs-CZ" dirty="0"/>
              <a:t>IČO – jako primární identifikátor</a:t>
            </a:r>
          </a:p>
          <a:p>
            <a:pPr lvl="1"/>
            <a:r>
              <a:rPr lang="cs-CZ" dirty="0"/>
              <a:t>Číslo KVL – jako sekundární identifikátor</a:t>
            </a:r>
          </a:p>
          <a:p>
            <a:r>
              <a:rPr lang="cs-CZ" b="1" u="sng" dirty="0" err="1"/>
              <a:t>Antimikrobika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Cíl: možnost vypočítat použité množství u definovaných druhů zvířat </a:t>
            </a:r>
          </a:p>
          <a:p>
            <a:pPr lvl="2"/>
            <a:r>
              <a:rPr lang="cs-CZ" dirty="0"/>
              <a:t>Aktuálně hmotnostní jednotky mg/jednotku biomasy (PCU)</a:t>
            </a:r>
          </a:p>
          <a:p>
            <a:pPr lvl="2"/>
            <a:r>
              <a:rPr lang="cs-CZ" dirty="0"/>
              <a:t>V diskusi – počet „DDD“</a:t>
            </a:r>
          </a:p>
          <a:p>
            <a:pPr lvl="1"/>
            <a:r>
              <a:rPr lang="cs-CZ" dirty="0"/>
              <a:t>Rozsah - viz předchozí snímky</a:t>
            </a:r>
          </a:p>
          <a:p>
            <a:pPr lvl="1"/>
            <a:r>
              <a:rPr lang="cs-CZ" dirty="0"/>
              <a:t>Další „druhy“ LP – k diskusi</a:t>
            </a:r>
          </a:p>
          <a:p>
            <a:pPr lvl="1"/>
            <a:r>
              <a:rPr lang="cs-CZ" dirty="0"/>
              <a:t>Identifikátor „varianty LP“ – složení / síla / velikost balení / léková forma </a:t>
            </a:r>
          </a:p>
          <a:p>
            <a:pPr lvl="2"/>
            <a:r>
              <a:rPr lang="cs-CZ" b="1" u="sng" dirty="0"/>
              <a:t>„SÚKL kód“</a:t>
            </a:r>
          </a:p>
          <a:p>
            <a:pPr lvl="2"/>
            <a:r>
              <a:rPr lang="cs-CZ" dirty="0"/>
              <a:t>Navázaná na identifikátory v EU databázi pro VLP / HLP – nemají žádný společný Evropský kód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184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93A07C9-63DE-48F7-955C-E974B6AD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18198" r="37400" b="9002"/>
          <a:stretch/>
        </p:blipFill>
        <p:spPr>
          <a:xfrm>
            <a:off x="179512" y="188640"/>
            <a:ext cx="2808312" cy="37444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5FFB12-807E-41B3-9692-7333A840B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87" t="27201" r="29913" b="46824"/>
          <a:stretch/>
        </p:blipFill>
        <p:spPr>
          <a:xfrm>
            <a:off x="2987824" y="764704"/>
            <a:ext cx="5988459" cy="19841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C3E5FA-0C66-4CCC-A324-86A552899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17801" r="30163" b="31800"/>
          <a:stretch/>
        </p:blipFill>
        <p:spPr>
          <a:xfrm>
            <a:off x="3131818" y="2852936"/>
            <a:ext cx="5844465" cy="4005064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1907704" y="6178839"/>
            <a:ext cx="1368152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 rot="19835190">
            <a:off x="304898" y="5633938"/>
            <a:ext cx="3275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„udržet svůj sestupný trend“</a:t>
            </a:r>
          </a:p>
        </p:txBody>
      </p:sp>
    </p:spTree>
    <p:extLst>
      <p:ext uri="{BB962C8B-B14F-4D97-AF65-F5344CB8AC3E}">
        <p14:creationId xmlns:p14="http://schemas.microsoft.com/office/powerpoint/2010/main" val="1624508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Prodeje x použití (III)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040560"/>
          </a:xfrm>
        </p:spPr>
        <p:txBody>
          <a:bodyPr>
            <a:normAutofit lnSpcReduction="10000"/>
          </a:bodyPr>
          <a:lstStyle/>
          <a:p>
            <a:r>
              <a:rPr lang="cs-CZ" b="1" u="sng" dirty="0"/>
              <a:t>Druhy zvířat</a:t>
            </a:r>
            <a:r>
              <a:rPr lang="cs-CZ" dirty="0"/>
              <a:t> – na úrovni EU nejsou legislativně ukotveny</a:t>
            </a:r>
          </a:p>
          <a:p>
            <a:pPr lvl="1"/>
            <a:r>
              <a:rPr lang="cs-CZ" dirty="0"/>
              <a:t>Příručka Evropské lékové agentury - </a:t>
            </a:r>
            <a:r>
              <a:rPr lang="cs-CZ" dirty="0">
                <a:hlinkClick r:id="rId2"/>
              </a:rPr>
              <a:t>https://www.ema.europa.eu/en/documents/other/antimicrobial-use-data-reporting-animal-categories-numerator-manual-reporting-data-ema_en.pdf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Pokyny / technické příručky ÚSKVBL </a:t>
            </a:r>
            <a:r>
              <a:rPr lang="cs-CZ" dirty="0">
                <a:hlinkClick r:id="rId3"/>
              </a:rPr>
              <a:t>–</a:t>
            </a:r>
            <a:r>
              <a:rPr lang="cs-CZ" dirty="0"/>
              <a:t> </a:t>
            </a:r>
            <a:r>
              <a:rPr lang="cs-CZ" b="1" u="sng" dirty="0"/>
              <a:t>číselník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https://www.uskvbl.cz/attachments/1841_P%C5%99%C3%ADru%C4%8Dka%20-%20distributo%C5%99i%20v%20zastoupen%C3%AD%20veterin%C3%A1rn%C3%ADho%20l%C3%A9ka%C5%99e.pdf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138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t="17778" r="60000" b="5497"/>
          <a:stretch/>
        </p:blipFill>
        <p:spPr bwMode="auto">
          <a:xfrm>
            <a:off x="756665" y="617871"/>
            <a:ext cx="7803285" cy="558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16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14737" r="67279" b="11345"/>
          <a:stretch/>
        </p:blipFill>
        <p:spPr bwMode="auto">
          <a:xfrm>
            <a:off x="251520" y="38871"/>
            <a:ext cx="8892480" cy="655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62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10422" r="50862" b="4368"/>
          <a:stretch/>
        </p:blipFill>
        <p:spPr bwMode="auto">
          <a:xfrm>
            <a:off x="614933" y="980728"/>
            <a:ext cx="8178562" cy="54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ámeček 3"/>
          <p:cNvSpPr/>
          <p:nvPr/>
        </p:nvSpPr>
        <p:spPr>
          <a:xfrm>
            <a:off x="3923928" y="764704"/>
            <a:ext cx="1512168" cy="57606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30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9" t="15673" r="9343" b="14152"/>
          <a:stretch/>
        </p:blipFill>
        <p:spPr bwMode="auto">
          <a:xfrm>
            <a:off x="2897216" y="2888150"/>
            <a:ext cx="6246784" cy="396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8" t="16374" r="9015" b="14620"/>
          <a:stretch/>
        </p:blipFill>
        <p:spPr bwMode="auto">
          <a:xfrm>
            <a:off x="251520" y="260647"/>
            <a:ext cx="5832648" cy="363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72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prvky systému (I)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r>
              <a:rPr lang="cs-CZ" b="1" u="sng" dirty="0"/>
              <a:t>Elektronický dodací list</a:t>
            </a:r>
          </a:p>
          <a:p>
            <a:pPr lvl="1"/>
            <a:r>
              <a:rPr lang="cs-CZ" dirty="0"/>
              <a:t>Údaje o distributorovi – IČO jako základní prvek</a:t>
            </a:r>
          </a:p>
          <a:p>
            <a:pPr lvl="1"/>
            <a:r>
              <a:rPr lang="cs-CZ" dirty="0"/>
              <a:t>Veterinární provozovatel - – IČO jako základní prvek</a:t>
            </a:r>
          </a:p>
          <a:p>
            <a:pPr lvl="1"/>
            <a:r>
              <a:rPr lang="cs-CZ" dirty="0"/>
              <a:t>Datum</a:t>
            </a:r>
          </a:p>
          <a:p>
            <a:pPr lvl="1"/>
            <a:r>
              <a:rPr lang="cs-CZ" dirty="0"/>
              <a:t>ID dodacího listu</a:t>
            </a:r>
          </a:p>
          <a:p>
            <a:pPr lvl="1"/>
            <a:r>
              <a:rPr lang="cs-CZ" dirty="0"/>
              <a:t>ID léčivých přípravků – „SÚKL kód“ jako základní prvek</a:t>
            </a:r>
          </a:p>
          <a:p>
            <a:pPr lvl="1"/>
            <a:r>
              <a:rPr lang="cs-CZ" dirty="0"/>
              <a:t>Počet dodaných LP – pro každý SÚKL kód 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1340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prvky systému (II)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Záznam o použití LP</a:t>
            </a:r>
          </a:p>
          <a:p>
            <a:pPr lvl="1"/>
            <a:r>
              <a:rPr lang="cs-CZ" dirty="0"/>
              <a:t>ID vet provozovatele – IČO</a:t>
            </a:r>
          </a:p>
          <a:p>
            <a:pPr lvl="1"/>
            <a:r>
              <a:rPr lang="cs-CZ" dirty="0"/>
              <a:t>Datum / období</a:t>
            </a:r>
          </a:p>
          <a:p>
            <a:pPr lvl="1"/>
            <a:r>
              <a:rPr lang="cs-CZ" dirty="0"/>
              <a:t>SÚKL kód – množství – cílový druh zvířete</a:t>
            </a:r>
          </a:p>
          <a:p>
            <a:r>
              <a:rPr lang="cs-CZ" b="1" u="sng" dirty="0"/>
              <a:t>Záznam o výdeji LP</a:t>
            </a:r>
          </a:p>
          <a:p>
            <a:pPr lvl="1"/>
            <a:r>
              <a:rPr lang="cs-CZ" dirty="0"/>
              <a:t>ID vet provozovatele – IČO</a:t>
            </a:r>
          </a:p>
          <a:p>
            <a:pPr lvl="1"/>
            <a:r>
              <a:rPr lang="cs-CZ" dirty="0"/>
              <a:t>Datum / období</a:t>
            </a:r>
          </a:p>
          <a:p>
            <a:pPr lvl="1"/>
            <a:r>
              <a:rPr lang="cs-CZ" dirty="0"/>
              <a:t>SÚKL kód – množství – cílový druh zvířete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44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prvky systému (III)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99715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Záznam o předepsání LP pro následný výdej v lékárně</a:t>
            </a:r>
          </a:p>
          <a:p>
            <a:pPr lvl="1"/>
            <a:r>
              <a:rPr lang="cs-CZ" dirty="0"/>
              <a:t>ID vet provozovatele – IČO</a:t>
            </a:r>
          </a:p>
          <a:p>
            <a:pPr lvl="1"/>
            <a:r>
              <a:rPr lang="cs-CZ" dirty="0"/>
              <a:t>ID receptu (IČO/KVL/číslo/rok) </a:t>
            </a:r>
          </a:p>
          <a:p>
            <a:pPr lvl="1"/>
            <a:r>
              <a:rPr lang="cs-CZ" dirty="0"/>
              <a:t>Datum / období</a:t>
            </a:r>
          </a:p>
          <a:p>
            <a:pPr lvl="1"/>
            <a:r>
              <a:rPr lang="cs-CZ" dirty="0"/>
              <a:t>SÚKL kód – množství – cílový druh zvířete</a:t>
            </a:r>
          </a:p>
          <a:p>
            <a:r>
              <a:rPr lang="cs-CZ" b="1" dirty="0"/>
              <a:t>Záznam o předepsání LP pro distribuci</a:t>
            </a:r>
          </a:p>
          <a:p>
            <a:pPr lvl="1"/>
            <a:r>
              <a:rPr lang="cs-CZ" dirty="0"/>
              <a:t>ID vet provozovatele – IČO</a:t>
            </a:r>
          </a:p>
          <a:p>
            <a:pPr lvl="1"/>
            <a:r>
              <a:rPr lang="cs-CZ" dirty="0"/>
              <a:t>ID receptu (IČO/KVL/číslo/rok) </a:t>
            </a:r>
          </a:p>
          <a:p>
            <a:pPr lvl="1"/>
            <a:r>
              <a:rPr lang="cs-CZ" dirty="0"/>
              <a:t>Datum / období</a:t>
            </a:r>
          </a:p>
          <a:p>
            <a:pPr lvl="1"/>
            <a:r>
              <a:rPr lang="cs-CZ" dirty="0"/>
              <a:t>SÚKL kód – množství – cílový druh zvířete</a:t>
            </a:r>
          </a:p>
          <a:p>
            <a:r>
              <a:rPr lang="cs-CZ" b="1" dirty="0"/>
              <a:t>Záznam o předepsání LP pro </a:t>
            </a:r>
            <a:r>
              <a:rPr lang="cs-CZ" b="1" dirty="0" err="1"/>
              <a:t>medikované</a:t>
            </a:r>
            <a:r>
              <a:rPr lang="cs-CZ" b="1" dirty="0"/>
              <a:t> krmivo</a:t>
            </a:r>
          </a:p>
          <a:p>
            <a:pPr lvl="1"/>
            <a:r>
              <a:rPr lang="cs-CZ" dirty="0"/>
              <a:t>ID vet provozovatele – IČO</a:t>
            </a:r>
          </a:p>
          <a:p>
            <a:pPr lvl="1"/>
            <a:r>
              <a:rPr lang="cs-CZ" dirty="0"/>
              <a:t>ID receptu (IČO/KVL/číslo/rok) - Viz </a:t>
            </a:r>
            <a:r>
              <a:rPr lang="cs-CZ" dirty="0" err="1"/>
              <a:t>nař</a:t>
            </a:r>
            <a:r>
              <a:rPr lang="cs-CZ" dirty="0"/>
              <a:t>. 2019/4 + vyhláška 25/2020</a:t>
            </a:r>
          </a:p>
          <a:p>
            <a:pPr lvl="1"/>
            <a:r>
              <a:rPr lang="cs-CZ" dirty="0"/>
              <a:t>Datum / období</a:t>
            </a:r>
          </a:p>
          <a:p>
            <a:pPr lvl="1"/>
            <a:r>
              <a:rPr lang="cs-CZ" dirty="0"/>
              <a:t>SÚKL kód – množství – cílový druh zvířete</a:t>
            </a:r>
          </a:p>
        </p:txBody>
      </p:sp>
    </p:spTree>
    <p:extLst>
      <p:ext uri="{BB962C8B-B14F-4D97-AF65-F5344CB8AC3E}">
        <p14:creationId xmlns:p14="http://schemas.microsoft.com/office/powerpoint/2010/main" val="2521749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prvky systému (IV)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3052936"/>
          </a:xfrm>
        </p:spPr>
        <p:txBody>
          <a:bodyPr/>
          <a:lstStyle/>
          <a:p>
            <a:r>
              <a:rPr lang="cs-CZ" dirty="0"/>
              <a:t>Hlášení ÚSKVBL (I) </a:t>
            </a:r>
          </a:p>
          <a:p>
            <a:r>
              <a:rPr lang="cs-CZ" dirty="0"/>
              <a:t>Informace, které slouží pro zajištění kvality dat a jejich kontrolu </a:t>
            </a:r>
          </a:p>
          <a:p>
            <a:pPr lvl="1"/>
            <a:r>
              <a:rPr lang="cs-CZ" dirty="0"/>
              <a:t>Porovnání informací z různých prvků systému </a:t>
            </a:r>
          </a:p>
          <a:p>
            <a:pPr lvl="1"/>
            <a:r>
              <a:rPr lang="cs-CZ" dirty="0"/>
              <a:t>Např. seznamy dodacích listů, ID receptů</a:t>
            </a:r>
          </a:p>
        </p:txBody>
      </p:sp>
    </p:spTree>
    <p:extLst>
      <p:ext uri="{BB962C8B-B14F-4D97-AF65-F5344CB8AC3E}">
        <p14:creationId xmlns:p14="http://schemas.microsoft.com/office/powerpoint/2010/main" val="2915786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prvky systému (V)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Hlášení ÚSKVBL (II) </a:t>
            </a:r>
          </a:p>
          <a:p>
            <a:r>
              <a:rPr lang="cs-CZ" dirty="0"/>
              <a:t>Informace, které slouží pro vlastní výkaz o množství použitých přípravků u druhů zvířat</a:t>
            </a:r>
          </a:p>
          <a:p>
            <a:pPr lvl="1"/>
            <a:r>
              <a:rPr lang="cs-CZ" dirty="0"/>
              <a:t>ID veterinárního provozovatele  (IČO)</a:t>
            </a:r>
          </a:p>
          <a:p>
            <a:pPr lvl="1"/>
            <a:r>
              <a:rPr lang="cs-CZ" dirty="0"/>
              <a:t>Datum / období</a:t>
            </a:r>
          </a:p>
          <a:p>
            <a:pPr lvl="1"/>
            <a:r>
              <a:rPr lang="cs-CZ" dirty="0"/>
              <a:t>Druh zvířat / SÚKL kód / Počet SÚKL kódů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88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16166" r="61696"/>
          <a:stretch/>
        </p:blipFill>
        <p:spPr bwMode="auto">
          <a:xfrm>
            <a:off x="179512" y="260648"/>
            <a:ext cx="219454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14795" r="65922" b="7544"/>
          <a:stretch/>
        </p:blipFill>
        <p:spPr bwMode="auto">
          <a:xfrm>
            <a:off x="3131840" y="258289"/>
            <a:ext cx="5665414" cy="659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32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12924" r="59474" b="4971"/>
          <a:stretch/>
        </p:blipFill>
        <p:spPr bwMode="auto">
          <a:xfrm>
            <a:off x="1619671" y="1268760"/>
            <a:ext cx="5742319" cy="506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selý obličej 3"/>
          <p:cNvSpPr/>
          <p:nvPr/>
        </p:nvSpPr>
        <p:spPr>
          <a:xfrm>
            <a:off x="5148064" y="389420"/>
            <a:ext cx="792088" cy="69888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99592" y="508030"/>
            <a:ext cx="438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Humánní medicína nás sleduje….</a:t>
            </a:r>
          </a:p>
        </p:txBody>
      </p:sp>
    </p:spTree>
    <p:extLst>
      <p:ext uri="{BB962C8B-B14F-4D97-AF65-F5344CB8AC3E}">
        <p14:creationId xmlns:p14="http://schemas.microsoft.com/office/powerpoint/2010/main" val="2371547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  <a:p>
            <a:r>
              <a:rPr lang="cs-CZ" dirty="0"/>
              <a:t>bures@uskvbl.cz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t="11274" r="63222" b="6481"/>
          <a:stretch/>
        </p:blipFill>
        <p:spPr bwMode="auto">
          <a:xfrm>
            <a:off x="4906892" y="2276872"/>
            <a:ext cx="35535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14963" r="66354" b="14852"/>
          <a:stretch/>
        </p:blipFill>
        <p:spPr bwMode="auto">
          <a:xfrm>
            <a:off x="4427984" y="4653136"/>
            <a:ext cx="1511117" cy="164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6667" r="60329" b="6608"/>
          <a:stretch/>
        </p:blipFill>
        <p:spPr bwMode="auto">
          <a:xfrm>
            <a:off x="683568" y="4461929"/>
            <a:ext cx="2794340" cy="20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50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95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070E6-7193-40F3-9E5B-30744144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8247"/>
            <a:ext cx="8229600" cy="1143000"/>
          </a:xfrm>
        </p:spPr>
        <p:txBody>
          <a:bodyPr/>
          <a:lstStyle/>
          <a:p>
            <a:r>
              <a:rPr lang="cs-CZ" dirty="0"/>
              <a:t>Pozice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EF4BC7-CA27-4F0C-93D8-7960D972E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83264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Všechny hlavní rezervy pro redukci vyčerpány </a:t>
            </a:r>
          </a:p>
          <a:p>
            <a:r>
              <a:rPr lang="cs-CZ" dirty="0"/>
              <a:t>Ekonomické postavení prvovýrobců brání </a:t>
            </a:r>
          </a:p>
          <a:p>
            <a:pPr lvl="1"/>
            <a:r>
              <a:rPr lang="cs-CZ" dirty="0"/>
              <a:t>Rozdíly v národních dotacích </a:t>
            </a:r>
          </a:p>
          <a:p>
            <a:pPr lvl="1"/>
            <a:r>
              <a:rPr lang="cs-CZ" dirty="0"/>
              <a:t>Postavení prvovýrobců v hodnotovém řetězci </a:t>
            </a:r>
          </a:p>
          <a:p>
            <a:pPr lvl="1"/>
            <a:r>
              <a:rPr lang="cs-CZ" dirty="0"/>
              <a:t>Praktiky zejména obchodních řetězců </a:t>
            </a:r>
          </a:p>
          <a:p>
            <a:r>
              <a:rPr lang="cs-CZ" dirty="0"/>
              <a:t>Nutná promyšlená, dlouhodobě koncipovaná dotační politika </a:t>
            </a:r>
          </a:p>
          <a:p>
            <a:pPr lvl="1"/>
            <a:r>
              <a:rPr lang="cs-CZ" dirty="0"/>
              <a:t>Zdraví (ozdravování) a </a:t>
            </a:r>
            <a:r>
              <a:rPr lang="cs-CZ" dirty="0" err="1"/>
              <a:t>welfare</a:t>
            </a:r>
            <a:r>
              <a:rPr lang="cs-CZ" dirty="0"/>
              <a:t> zvířat </a:t>
            </a:r>
          </a:p>
          <a:p>
            <a:pPr lvl="1"/>
            <a:r>
              <a:rPr lang="cs-CZ" dirty="0"/>
              <a:t>Prevence v chovech </a:t>
            </a:r>
          </a:p>
          <a:p>
            <a:r>
              <a:rPr lang="cs-CZ" b="1" u="sng" dirty="0"/>
              <a:t>Stanovený cíl do 2030 – oficiálně deklarovaný – 50 mg/PCU</a:t>
            </a:r>
          </a:p>
          <a:p>
            <a:pPr lvl="1"/>
            <a:r>
              <a:rPr lang="cs-CZ" b="1" u="sng" dirty="0"/>
              <a:t>Lépe: 45 mg/PCU –konkurenceschopnost, hodnocení SZP ….</a:t>
            </a:r>
          </a:p>
          <a:p>
            <a:r>
              <a:rPr lang="cs-CZ" b="1" u="sng" dirty="0"/>
              <a:t>!!! Je třeba se začít bavit i o kvalitativních cílech </a:t>
            </a:r>
          </a:p>
          <a:p>
            <a:pPr lvl="1"/>
            <a:r>
              <a:rPr lang="cs-CZ" dirty="0" err="1"/>
              <a:t>Def</a:t>
            </a:r>
            <a:r>
              <a:rPr lang="cs-CZ" dirty="0"/>
              <a:t> 3 / 4 generace, FQ, kolistin  </a:t>
            </a:r>
            <a:r>
              <a:rPr lang="cs-CZ" i="1" dirty="0">
                <a:solidFill>
                  <a:schemeClr val="tx2"/>
                </a:solidFill>
              </a:rPr>
              <a:t>+ </a:t>
            </a:r>
            <a:r>
              <a:rPr lang="cs-CZ" i="1" dirty="0" err="1">
                <a:solidFill>
                  <a:schemeClr val="tx2"/>
                </a:solidFill>
              </a:rPr>
              <a:t>makrolidy</a:t>
            </a:r>
            <a:r>
              <a:rPr lang="cs-CZ" i="1" dirty="0">
                <a:solidFill>
                  <a:schemeClr val="tx2"/>
                </a:solidFill>
              </a:rPr>
              <a:t> / aminoglykosidy)</a:t>
            </a:r>
          </a:p>
          <a:p>
            <a:pPr lvl="1"/>
            <a:r>
              <a:rPr lang="cs-CZ" dirty="0"/>
              <a:t>Skóre pro hodnocení chovů zvířat / potraviny </a:t>
            </a:r>
          </a:p>
        </p:txBody>
      </p:sp>
    </p:spTree>
    <p:extLst>
      <p:ext uri="{BB962C8B-B14F-4D97-AF65-F5344CB8AC3E}">
        <p14:creationId xmlns:p14="http://schemas.microsoft.com/office/powerpoint/2010/main" val="1477180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Definování „standardu“ vakcinace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2116832"/>
          </a:xfrm>
        </p:spPr>
        <p:txBody>
          <a:bodyPr/>
          <a:lstStyle/>
          <a:p>
            <a:r>
              <a:rPr lang="cs-CZ" dirty="0" err="1"/>
              <a:t>E.coli</a:t>
            </a:r>
            <a:r>
              <a:rPr lang="cs-CZ" dirty="0"/>
              <a:t> u novorozených selat</a:t>
            </a:r>
          </a:p>
          <a:p>
            <a:r>
              <a:rPr lang="cs-CZ" dirty="0" err="1"/>
              <a:t>Parvovirus</a:t>
            </a:r>
            <a:endParaRPr lang="cs-CZ" dirty="0"/>
          </a:p>
          <a:p>
            <a:r>
              <a:rPr lang="cs-CZ" dirty="0"/>
              <a:t>Červenka (s výjimkou vakcinace ve výkrmu)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69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15DF5-233E-478E-B680-C40B7D08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239388" cy="864096"/>
          </a:xfrm>
        </p:spPr>
        <p:txBody>
          <a:bodyPr>
            <a:normAutofit/>
          </a:bodyPr>
          <a:lstStyle/>
          <a:p>
            <a:r>
              <a:rPr lang="cs-CZ" sz="1800" b="1" dirty="0"/>
              <a:t>Trendy v celkové spotřebě veterinárních antimikrobik v ČR v období 2008 - 2020 s korekcí na populace hospodářských zvířat </a:t>
            </a:r>
            <a:endParaRPr lang="cs-CZ" sz="1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FF02565-4373-49CB-8E52-7903C0E2E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8"/>
            <a:ext cx="6830516" cy="463443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52558A-34B0-4CA2-AC03-5A29E1D7FBA0}"/>
              </a:ext>
            </a:extLst>
          </p:cNvPr>
          <p:cNvSpPr txBox="1"/>
          <p:nvPr/>
        </p:nvSpPr>
        <p:spPr>
          <a:xfrm>
            <a:off x="2033718" y="4995174"/>
            <a:ext cx="437448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002060"/>
                </a:solidFill>
              </a:rPr>
              <a:t>2018: </a:t>
            </a:r>
            <a:r>
              <a:rPr lang="cs-CZ" sz="1200" dirty="0"/>
              <a:t>ČR celkově </a:t>
            </a:r>
            <a:r>
              <a:rPr lang="cs-CZ" sz="1200" b="1" dirty="0"/>
              <a:t>57 mg/PCU =</a:t>
            </a:r>
            <a:r>
              <a:rPr lang="cs-CZ" sz="1200" dirty="0"/>
              <a:t> medián </a:t>
            </a:r>
            <a:r>
              <a:rPr lang="cs-CZ" sz="1200" dirty="0" err="1"/>
              <a:t>evropy</a:t>
            </a:r>
            <a:r>
              <a:rPr lang="cs-CZ" sz="1200" dirty="0"/>
              <a:t> </a:t>
            </a:r>
            <a:r>
              <a:rPr lang="cs-CZ" sz="1200" b="1" dirty="0"/>
              <a:t>57 mg/PCU, </a:t>
            </a:r>
            <a:r>
              <a:rPr lang="cs-CZ" sz="1200" dirty="0"/>
              <a:t>výrazně pod </a:t>
            </a:r>
            <a:r>
              <a:rPr lang="cs-CZ" sz="1200" b="1" dirty="0"/>
              <a:t>průměr 103,2 mg/PCU </a:t>
            </a:r>
            <a:r>
              <a:rPr lang="cs-CZ" sz="1200" dirty="0"/>
              <a:t>pro 31 států EU/EEA)</a:t>
            </a:r>
          </a:p>
          <a:p>
            <a:endParaRPr lang="cs-CZ" sz="13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AB5C4F-02E3-4E59-879C-06A8513CC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116632"/>
            <a:ext cx="765131" cy="2732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65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19" y="227013"/>
            <a:ext cx="9088733" cy="18902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ČR: Výrazné snížení celkových spotřeb vet AM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560" y="5564857"/>
            <a:ext cx="51845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600" b="1" dirty="0">
              <a:solidFill>
                <a:srgbClr val="C00000"/>
              </a:solidFill>
            </a:endParaRPr>
          </a:p>
          <a:p>
            <a:endParaRPr lang="cs-CZ" sz="1600" b="1" dirty="0">
              <a:solidFill>
                <a:srgbClr val="C00000"/>
              </a:solidFill>
            </a:endParaRPr>
          </a:p>
          <a:p>
            <a:endParaRPr lang="cs-CZ" sz="13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3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350" b="1" dirty="0">
              <a:solidFill>
                <a:srgbClr val="C00000"/>
              </a:solidFill>
            </a:endParaRPr>
          </a:p>
          <a:p>
            <a:endParaRPr lang="cs-CZ" sz="1350" b="1" dirty="0">
              <a:solidFill>
                <a:srgbClr val="C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381328"/>
            <a:ext cx="735806" cy="2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56DE5D-2EEB-4034-85AF-FCA5DAC0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6" y="620688"/>
            <a:ext cx="7615312" cy="6021387"/>
          </a:xfrm>
          <a:prstGeom prst="rect">
            <a:avLst/>
          </a:prstGeom>
        </p:spPr>
      </p:pic>
      <p:sp>
        <p:nvSpPr>
          <p:cNvPr id="10" name="Šipka doleva 9"/>
          <p:cNvSpPr/>
          <p:nvPr/>
        </p:nvSpPr>
        <p:spPr>
          <a:xfrm>
            <a:off x="5618858" y="4487266"/>
            <a:ext cx="3330036" cy="975264"/>
          </a:xfrm>
          <a:prstGeom prst="leftArrow">
            <a:avLst>
              <a:gd name="adj1" fmla="val 62080"/>
              <a:gd name="adj2" fmla="val 48993"/>
            </a:avLst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1"/>
                </a:solidFill>
              </a:rPr>
              <a:t>2018: Referenční rok pro F2F</a:t>
            </a:r>
          </a:p>
          <a:p>
            <a:pPr algn="ctr"/>
            <a:r>
              <a:rPr lang="cs-CZ" sz="1400" b="1" dirty="0">
                <a:solidFill>
                  <a:schemeClr val="accent1">
                    <a:lumMod val="75000"/>
                  </a:schemeClr>
                </a:solidFill>
              </a:rPr>
              <a:t>EK požaduje udržet trend snížení ČR</a:t>
            </a:r>
            <a:r>
              <a:rPr lang="cs-CZ" sz="1400" b="1" dirty="0">
                <a:solidFill>
                  <a:schemeClr val="tx1"/>
                </a:solidFill>
              </a:rPr>
              <a:t> EK požaduje celkově EU minus 50%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C4C4BDA-7F2E-450B-93CF-3BD3B6B70CA4}"/>
              </a:ext>
            </a:extLst>
          </p:cNvPr>
          <p:cNvSpPr/>
          <p:nvPr/>
        </p:nvSpPr>
        <p:spPr>
          <a:xfrm>
            <a:off x="7308304" y="2924944"/>
            <a:ext cx="1671910" cy="57758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Populace zvířat</a:t>
            </a:r>
          </a:p>
          <a:p>
            <a:pPr algn="ctr"/>
            <a:r>
              <a:rPr lang="cs-CZ" dirty="0"/>
              <a:t>(indikativně)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D66F6836-EB25-4AE3-A649-8DB53FE5977B}"/>
              </a:ext>
            </a:extLst>
          </p:cNvPr>
          <p:cNvSpPr/>
          <p:nvPr/>
        </p:nvSpPr>
        <p:spPr>
          <a:xfrm>
            <a:off x="1187624" y="4602452"/>
            <a:ext cx="3672408" cy="73738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ČR celkové snížení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2010</a:t>
            </a:r>
            <a:r>
              <a:rPr lang="cs-CZ" sz="2000" dirty="0"/>
              <a:t> – </a:t>
            </a:r>
            <a:r>
              <a:rPr lang="cs-CZ" sz="2000" dirty="0">
                <a:solidFill>
                  <a:srgbClr val="C00000"/>
                </a:solidFill>
              </a:rPr>
              <a:t>2021</a:t>
            </a:r>
            <a:r>
              <a:rPr lang="cs-CZ" sz="2000" dirty="0"/>
              <a:t>:</a:t>
            </a:r>
          </a:p>
          <a:p>
            <a:pPr algn="ctr"/>
            <a:r>
              <a:rPr lang="cs-CZ" sz="2400" b="1" dirty="0">
                <a:solidFill>
                  <a:srgbClr val="C00000"/>
                </a:solidFill>
              </a:rPr>
              <a:t>- 47%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BD8C67B-8B59-4886-8508-15275ACAB10A}"/>
              </a:ext>
            </a:extLst>
          </p:cNvPr>
          <p:cNvSpPr/>
          <p:nvPr/>
        </p:nvSpPr>
        <p:spPr>
          <a:xfrm>
            <a:off x="7540054" y="5343017"/>
            <a:ext cx="1440160" cy="577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ČR 2018 – 2021 snížila o 12,3 %</a:t>
            </a:r>
          </a:p>
        </p:txBody>
      </p:sp>
    </p:spTree>
    <p:extLst>
      <p:ext uri="{BB962C8B-B14F-4D97-AF65-F5344CB8AC3E}">
        <p14:creationId xmlns:p14="http://schemas.microsoft.com/office/powerpoint/2010/main" val="7980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215" y="116632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cs-CZ" dirty="0"/>
              <a:t>Trendy v ČR </a:t>
            </a:r>
            <a:r>
              <a:rPr lang="cs-CZ" b="1" dirty="0"/>
              <a:t>premixy</a:t>
            </a:r>
            <a:r>
              <a:rPr lang="cs-CZ" dirty="0"/>
              <a:t> antimikrobika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21823"/>
            <a:ext cx="9271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5" y="836712"/>
            <a:ext cx="8623074" cy="528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322761" y="5013176"/>
            <a:ext cx="1503164" cy="33855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+0,2%  a +0,8%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0968" y="6137157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Pozor na „přelití“ části spotřeb do medikace napájecí vody ...</a:t>
            </a:r>
          </a:p>
          <a:p>
            <a:r>
              <a:rPr lang="cs-CZ" b="1" dirty="0">
                <a:solidFill>
                  <a:srgbClr val="C00000"/>
                </a:solidFill>
              </a:rPr>
              <a:t>Pozor na „individualizaci léčby“ injekční VLP – ne ale </a:t>
            </a:r>
            <a:r>
              <a:rPr lang="cs-CZ" b="1" dirty="0" err="1">
                <a:solidFill>
                  <a:srgbClr val="C00000"/>
                </a:solidFill>
              </a:rPr>
              <a:t>CIAs</a:t>
            </a:r>
            <a:r>
              <a:rPr lang="cs-CZ" b="1" dirty="0">
                <a:solidFill>
                  <a:srgbClr val="C00000"/>
                </a:solidFill>
              </a:rPr>
              <a:t> !</a:t>
            </a:r>
          </a:p>
        </p:txBody>
      </p:sp>
      <p:sp>
        <p:nvSpPr>
          <p:cNvPr id="6" name="Ovál 5"/>
          <p:cNvSpPr/>
          <p:nvPr/>
        </p:nvSpPr>
        <p:spPr>
          <a:xfrm>
            <a:off x="7322761" y="5013176"/>
            <a:ext cx="1353695" cy="3385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807332" y="2616841"/>
            <a:ext cx="4267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Pokles 75 %  2010 - 2020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452320" y="407707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C000"/>
                </a:solidFill>
              </a:rPr>
              <a:t>ALE !</a:t>
            </a:r>
          </a:p>
        </p:txBody>
      </p:sp>
    </p:spTree>
    <p:extLst>
      <p:ext uri="{BB962C8B-B14F-4D97-AF65-F5344CB8AC3E}">
        <p14:creationId xmlns:p14="http://schemas.microsoft.com/office/powerpoint/2010/main" val="512468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2501</Words>
  <Application>Microsoft Office PowerPoint</Application>
  <PresentationFormat>Předvádění na obrazovce (4:3)</PresentationFormat>
  <Paragraphs>288</Paragraphs>
  <Slides>42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Motiv systému Office</vt:lpstr>
      <vt:lpstr>Opatření zvýšení obranyschopnosti v chovu prasat vakcinací - proč? za jakým účelem?</vt:lpstr>
      <vt:lpstr>Green Deal a F2F</vt:lpstr>
      <vt:lpstr>Prezentace aplikace PowerPoint</vt:lpstr>
      <vt:lpstr>Prezentace aplikace PowerPoint</vt:lpstr>
      <vt:lpstr>Pozice ČR</vt:lpstr>
      <vt:lpstr>Definování „standardu“ vakcinace v ČR</vt:lpstr>
      <vt:lpstr>Trendy v celkové spotřebě veterinárních antimikrobik v ČR v období 2008 - 2020 s korekcí na populace hospodářských zvířat </vt:lpstr>
      <vt:lpstr>ČR: Výrazné snížení celkových spotřeb vet AM</vt:lpstr>
      <vt:lpstr>Trendy v ČR premixy antimikrobika</vt:lpstr>
      <vt:lpstr>Nejsou ta, co nám chtěli zakázat  Kriticky významná antimikrobika ?  Aneb: trendy 2010-2020 ČR vet: indikátory kvality používání </vt:lpstr>
      <vt:lpstr>Je něco, na co bychom měli upozornit v trendech s ohledem na sektor prasat ? Tulathromycin</vt:lpstr>
      <vt:lpstr> Jak si stojí ČR ve srovnání s dalšími státy EU/EEA a  Data o prodejích vet ATM zkorigovaná na populace hospodářských zvířat [mg/PCU] </vt:lpstr>
      <vt:lpstr>Prezentace aplikace PowerPoint</vt:lpstr>
      <vt:lpstr>Prezentace aplikace PowerPoint</vt:lpstr>
      <vt:lpstr>Spotřeba léčivých látek charakteru antimikrobik meziročně dle nejvíce používaných VLP s cíl druhem prase</vt:lpstr>
      <vt:lpstr>Oxid zinečnatý: meziroční 2021- 2022 pokles o 25,7 %</vt:lpstr>
      <vt:lpstr>Diskuse: Kdo spotřebuje více antimikrobik ?</vt:lpstr>
      <vt:lpstr>Spotřeby vybraných skupin antimikrobik: potraviny produkující zvířata vs lidé</vt:lpstr>
      <vt:lpstr>Hodnocení opatření (návrh)</vt:lpstr>
      <vt:lpstr>Hodnocení (návrh)</vt:lpstr>
      <vt:lpstr>Takže – efektivní vakcinační program ??</vt:lpstr>
      <vt:lpstr>Seznam antimikrobik vyhrazených POUZE pro léčbu infekcí člověka</vt:lpstr>
      <vt:lpstr>Proč sběr dat o používání antimikrobik ? </vt:lpstr>
      <vt:lpstr>Sběr dat o používání – důležitá data</vt:lpstr>
      <vt:lpstr>„Adaptace“ pravidel v podmínkách ČR</vt:lpstr>
      <vt:lpstr>Prezentace aplikace PowerPoint</vt:lpstr>
      <vt:lpstr>Prezentace aplikace PowerPoint</vt:lpstr>
      <vt:lpstr>Prodeje x použití (I)</vt:lpstr>
      <vt:lpstr>Prodeje x použití (II)</vt:lpstr>
      <vt:lpstr>Prodeje x použití (III)</vt:lpstr>
      <vt:lpstr>Prezentace aplikace PowerPoint</vt:lpstr>
      <vt:lpstr>Prezentace aplikace PowerPoint</vt:lpstr>
      <vt:lpstr>Prezentace aplikace PowerPoint</vt:lpstr>
      <vt:lpstr>Prezentace aplikace PowerPoint</vt:lpstr>
      <vt:lpstr>Základní prvky systému (I)</vt:lpstr>
      <vt:lpstr>Základní prvky systému (II)</vt:lpstr>
      <vt:lpstr>Základní prvky systému (III)</vt:lpstr>
      <vt:lpstr>Základní prvky systému (IV)</vt:lpstr>
      <vt:lpstr>Základní prvky systému (V)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Opatření zvýšení obranyschopnosti v chovu prasat vakcinací - proč? za jakým účelem?</dc:title>
  <dc:creator>Bureš Jiří</dc:creator>
  <cp:lastModifiedBy>Bureš Jiří</cp:lastModifiedBy>
  <cp:revision>14</cp:revision>
  <dcterms:created xsi:type="dcterms:W3CDTF">2023-03-02T04:20:01Z</dcterms:created>
  <dcterms:modified xsi:type="dcterms:W3CDTF">2023-03-02T08:49:28Z</dcterms:modified>
</cp:coreProperties>
</file>